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1" r:id="rId2"/>
    <p:sldId id="312" r:id="rId3"/>
    <p:sldId id="313" r:id="rId4"/>
    <p:sldId id="327" r:id="rId5"/>
    <p:sldId id="307" r:id="rId6"/>
    <p:sldId id="314" r:id="rId7"/>
    <p:sldId id="315" r:id="rId8"/>
    <p:sldId id="316" r:id="rId9"/>
    <p:sldId id="317" r:id="rId10"/>
    <p:sldId id="260" r:id="rId11"/>
    <p:sldId id="321" r:id="rId12"/>
    <p:sldId id="318" r:id="rId13"/>
    <p:sldId id="322" r:id="rId14"/>
    <p:sldId id="319" r:id="rId15"/>
    <p:sldId id="323" r:id="rId16"/>
    <p:sldId id="324" r:id="rId17"/>
    <p:sldId id="325" r:id="rId18"/>
    <p:sldId id="326" r:id="rId1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黑体" panose="020106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黑体" panose="020106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黑体" panose="020106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黑体" panose="020106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F2366"/>
    <a:srgbClr val="1F2266"/>
    <a:srgbClr val="1D2D80"/>
    <a:srgbClr val="2F69BC"/>
    <a:srgbClr val="1D418A"/>
    <a:srgbClr val="1D369A"/>
    <a:srgbClr val="1E40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D5F212-0380-4035-8972-2C7DE310124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ABB952B-C8B3-4E56-8EAD-4F14B0990858}">
      <dgm:prSet custT="1"/>
      <dgm:spPr>
        <a:solidFill>
          <a:schemeClr val="accent5">
            <a:lumMod val="75000"/>
          </a:schemeClr>
        </a:solidFill>
        <a:ln w="9525">
          <a:noFill/>
        </a:ln>
      </dgm:spPr>
      <dgm:t>
        <a:bodyPr lIns="360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获取数据</a:t>
          </a:r>
        </a:p>
      </dgm:t>
    </dgm:pt>
    <dgm:pt modelId="{660A6C3E-AC56-491A-A950-0816AB609497}" type="parTrans" cxnId="{3921620E-19E4-430D-855B-75C4E94DE7F1}">
      <dgm:prSet/>
      <dgm:spPr/>
      <dgm:t>
        <a:bodyPr/>
        <a:lstStyle/>
        <a:p>
          <a:endParaRPr lang="zh-CN" altLang="en-US" sz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E04586-D868-4125-B6EA-B7C44DA1AD0B}" type="sibTrans" cxnId="{3921620E-19E4-430D-855B-75C4E94DE7F1}">
      <dgm:prSet custT="1"/>
      <dgm:spPr>
        <a:solidFill>
          <a:srgbClr val="FFFFFF"/>
        </a:solidFill>
        <a:ln>
          <a:solidFill>
            <a:schemeClr val="tx1"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zh-CN" alt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368A8F-D741-4989-808E-F1BCF9F77ED8}">
      <dgm:prSet custT="1"/>
      <dgm:spPr>
        <a:solidFill>
          <a:schemeClr val="accent1">
            <a:lumMod val="75000"/>
          </a:schemeClr>
        </a:solidFill>
        <a:ln w="9525">
          <a:noFill/>
        </a:ln>
      </dgm:spPr>
      <dgm:t>
        <a:bodyPr lIns="360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整理数据</a:t>
          </a:r>
        </a:p>
      </dgm:t>
    </dgm:pt>
    <dgm:pt modelId="{910C40D9-7CB4-47B4-B828-712A9C04F3D6}" type="parTrans" cxnId="{0C0DD31B-B336-4DDC-88A2-F1E084EF056B}">
      <dgm:prSet/>
      <dgm:spPr/>
      <dgm:t>
        <a:bodyPr/>
        <a:lstStyle/>
        <a:p>
          <a:endParaRPr lang="zh-CN" altLang="en-US" sz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59AA7E-EF5F-475A-AE31-2C6E8691D0A1}" type="sibTrans" cxnId="{0C0DD31B-B336-4DDC-88A2-F1E084EF056B}">
      <dgm:prSet custT="1"/>
      <dgm:spPr>
        <a:solidFill>
          <a:srgbClr val="FFFFFF"/>
        </a:solidFill>
        <a:ln>
          <a:solidFill>
            <a:schemeClr val="tx1"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zh-CN" alt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4795D9-75B1-495E-80DE-98BB03D77380}">
      <dgm:prSet custT="1"/>
      <dgm:spPr>
        <a:solidFill>
          <a:schemeClr val="accent6"/>
        </a:solidFill>
        <a:ln w="9525">
          <a:noFill/>
        </a:ln>
      </dgm:spPr>
      <dgm:t>
        <a:bodyPr lIns="360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统计分析</a:t>
          </a:r>
        </a:p>
      </dgm:t>
    </dgm:pt>
    <dgm:pt modelId="{CEC174D9-A9A6-4791-91FA-1E8BFEA21F81}" type="parTrans" cxnId="{A4BD1DCA-008D-4161-9FC9-2F5C0383DCA9}">
      <dgm:prSet/>
      <dgm:spPr/>
      <dgm:t>
        <a:bodyPr/>
        <a:lstStyle/>
        <a:p>
          <a:endParaRPr lang="zh-CN" altLang="en-US" sz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3B8173-0F7B-4077-BAE5-F142A776B95B}" type="sibTrans" cxnId="{A4BD1DCA-008D-4161-9FC9-2F5C0383DCA9}">
      <dgm:prSet custT="1"/>
      <dgm:spPr>
        <a:solidFill>
          <a:srgbClr val="FFFFFF"/>
        </a:solidFill>
        <a:ln>
          <a:solidFill>
            <a:schemeClr val="tx1"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zh-CN" alt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08D565-8EAB-4CBC-AA69-4A6EA3201DB8}">
      <dgm:prSet custT="1"/>
      <dgm:spPr>
        <a:solidFill>
          <a:srgbClr val="FFC000"/>
        </a:solidFill>
        <a:ln w="9525">
          <a:noFill/>
        </a:ln>
      </dgm:spPr>
      <dgm:t>
        <a:bodyPr lIns="360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制作报表</a:t>
          </a:r>
        </a:p>
      </dgm:t>
    </dgm:pt>
    <dgm:pt modelId="{FAA0DE34-218C-4FFF-A056-5BA7A8195F31}" type="parTrans" cxnId="{E8195228-87DA-4D07-9C35-82912CB03696}">
      <dgm:prSet/>
      <dgm:spPr/>
      <dgm:t>
        <a:bodyPr/>
        <a:lstStyle/>
        <a:p>
          <a:endParaRPr lang="zh-CN" altLang="en-US" sz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018328-75E9-4DBA-B9AF-0FF3114233F7}" type="sibTrans" cxnId="{E8195228-87DA-4D07-9C35-82912CB03696}">
      <dgm:prSet/>
      <dgm:spPr/>
      <dgm:t>
        <a:bodyPr/>
        <a:lstStyle/>
        <a:p>
          <a:endParaRPr lang="zh-CN" altLang="en-US" sz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CA7168-B443-42AC-863D-82846794D1AE}" type="pres">
      <dgm:prSet presAssocID="{10D5F212-0380-4035-8972-2C7DE3101246}" presName="outerComposite" presStyleCnt="0">
        <dgm:presLayoutVars>
          <dgm:chMax val="5"/>
          <dgm:dir/>
          <dgm:resizeHandles val="exact"/>
        </dgm:presLayoutVars>
      </dgm:prSet>
      <dgm:spPr/>
    </dgm:pt>
    <dgm:pt modelId="{F1D6844A-BD4A-41AE-A7EE-0F0A2D9F4D49}" type="pres">
      <dgm:prSet presAssocID="{10D5F212-0380-4035-8972-2C7DE3101246}" presName="dummyMaxCanvas" presStyleCnt="0">
        <dgm:presLayoutVars/>
      </dgm:prSet>
      <dgm:spPr/>
    </dgm:pt>
    <dgm:pt modelId="{4030C2EB-A504-43B8-882C-28A69449313F}" type="pres">
      <dgm:prSet presAssocID="{10D5F212-0380-4035-8972-2C7DE3101246}" presName="FourNodes_1" presStyleLbl="node1" presStyleIdx="0" presStyleCnt="4">
        <dgm:presLayoutVars>
          <dgm:bulletEnabled val="1"/>
        </dgm:presLayoutVars>
      </dgm:prSet>
      <dgm:spPr/>
    </dgm:pt>
    <dgm:pt modelId="{2E2929DE-3D74-4D8D-AAD2-0D1CFC4D875C}" type="pres">
      <dgm:prSet presAssocID="{10D5F212-0380-4035-8972-2C7DE3101246}" presName="FourNodes_2" presStyleLbl="node1" presStyleIdx="1" presStyleCnt="4">
        <dgm:presLayoutVars>
          <dgm:bulletEnabled val="1"/>
        </dgm:presLayoutVars>
      </dgm:prSet>
      <dgm:spPr/>
    </dgm:pt>
    <dgm:pt modelId="{247E747A-80DC-4112-B2A2-2563B3A975F4}" type="pres">
      <dgm:prSet presAssocID="{10D5F212-0380-4035-8972-2C7DE3101246}" presName="FourNodes_3" presStyleLbl="node1" presStyleIdx="2" presStyleCnt="4">
        <dgm:presLayoutVars>
          <dgm:bulletEnabled val="1"/>
        </dgm:presLayoutVars>
      </dgm:prSet>
      <dgm:spPr/>
    </dgm:pt>
    <dgm:pt modelId="{B07CFE3E-C5E1-4ACD-BEF7-4165555FEF9A}" type="pres">
      <dgm:prSet presAssocID="{10D5F212-0380-4035-8972-2C7DE3101246}" presName="FourNodes_4" presStyleLbl="node1" presStyleIdx="3" presStyleCnt="4">
        <dgm:presLayoutVars>
          <dgm:bulletEnabled val="1"/>
        </dgm:presLayoutVars>
      </dgm:prSet>
      <dgm:spPr/>
    </dgm:pt>
    <dgm:pt modelId="{9707745F-1161-4D84-8709-3B3E0F4434CC}" type="pres">
      <dgm:prSet presAssocID="{10D5F212-0380-4035-8972-2C7DE3101246}" presName="FourConn_1-2" presStyleLbl="fgAccFollowNode1" presStyleIdx="0" presStyleCnt="3">
        <dgm:presLayoutVars>
          <dgm:bulletEnabled val="1"/>
        </dgm:presLayoutVars>
      </dgm:prSet>
      <dgm:spPr/>
    </dgm:pt>
    <dgm:pt modelId="{A84E5CEC-5E16-4C27-A166-428C01505DB7}" type="pres">
      <dgm:prSet presAssocID="{10D5F212-0380-4035-8972-2C7DE3101246}" presName="FourConn_2-3" presStyleLbl="fgAccFollowNode1" presStyleIdx="1" presStyleCnt="3">
        <dgm:presLayoutVars>
          <dgm:bulletEnabled val="1"/>
        </dgm:presLayoutVars>
      </dgm:prSet>
      <dgm:spPr/>
    </dgm:pt>
    <dgm:pt modelId="{B2F027BC-65E0-49F4-B78A-B5E2CB921815}" type="pres">
      <dgm:prSet presAssocID="{10D5F212-0380-4035-8972-2C7DE3101246}" presName="FourConn_3-4" presStyleLbl="fgAccFollowNode1" presStyleIdx="2" presStyleCnt="3">
        <dgm:presLayoutVars>
          <dgm:bulletEnabled val="1"/>
        </dgm:presLayoutVars>
      </dgm:prSet>
      <dgm:spPr/>
    </dgm:pt>
    <dgm:pt modelId="{A4C7AC64-C7E6-47DF-A3D2-E4739B5A7A61}" type="pres">
      <dgm:prSet presAssocID="{10D5F212-0380-4035-8972-2C7DE3101246}" presName="FourNodes_1_text" presStyleLbl="node1" presStyleIdx="3" presStyleCnt="4">
        <dgm:presLayoutVars>
          <dgm:bulletEnabled val="1"/>
        </dgm:presLayoutVars>
      </dgm:prSet>
      <dgm:spPr/>
    </dgm:pt>
    <dgm:pt modelId="{E4B5884B-8484-4B25-941D-E6305EB2555F}" type="pres">
      <dgm:prSet presAssocID="{10D5F212-0380-4035-8972-2C7DE3101246}" presName="FourNodes_2_text" presStyleLbl="node1" presStyleIdx="3" presStyleCnt="4">
        <dgm:presLayoutVars>
          <dgm:bulletEnabled val="1"/>
        </dgm:presLayoutVars>
      </dgm:prSet>
      <dgm:spPr/>
    </dgm:pt>
    <dgm:pt modelId="{1DEA6BB5-101C-4060-ADFD-F6E82E2DA008}" type="pres">
      <dgm:prSet presAssocID="{10D5F212-0380-4035-8972-2C7DE3101246}" presName="FourNodes_3_text" presStyleLbl="node1" presStyleIdx="3" presStyleCnt="4">
        <dgm:presLayoutVars>
          <dgm:bulletEnabled val="1"/>
        </dgm:presLayoutVars>
      </dgm:prSet>
      <dgm:spPr/>
    </dgm:pt>
    <dgm:pt modelId="{FC3E1219-54B0-41C2-B271-1B4DFC0D662B}" type="pres">
      <dgm:prSet presAssocID="{10D5F212-0380-4035-8972-2C7DE310124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921620E-19E4-430D-855B-75C4E94DE7F1}" srcId="{10D5F212-0380-4035-8972-2C7DE3101246}" destId="{4ABB952B-C8B3-4E56-8EAD-4F14B0990858}" srcOrd="0" destOrd="0" parTransId="{660A6C3E-AC56-491A-A950-0816AB609497}" sibTransId="{D7E04586-D868-4125-B6EA-B7C44DA1AD0B}"/>
    <dgm:cxn modelId="{1FF79619-0C77-4F76-8772-B217751CE092}" type="presOf" srcId="{CD3B8173-0F7B-4077-BAE5-F142A776B95B}" destId="{B2F027BC-65E0-49F4-B78A-B5E2CB921815}" srcOrd="0" destOrd="0" presId="urn:microsoft.com/office/officeart/2005/8/layout/vProcess5"/>
    <dgm:cxn modelId="{0C0DD31B-B336-4DDC-88A2-F1E084EF056B}" srcId="{10D5F212-0380-4035-8972-2C7DE3101246}" destId="{6B368A8F-D741-4989-808E-F1BCF9F77ED8}" srcOrd="1" destOrd="0" parTransId="{910C40D9-7CB4-47B4-B828-712A9C04F3D6}" sibTransId="{B859AA7E-EF5F-475A-AE31-2C6E8691D0A1}"/>
    <dgm:cxn modelId="{67F67B20-5F88-4944-A3D1-D9DA5CCAE370}" type="presOf" srcId="{10D5F212-0380-4035-8972-2C7DE3101246}" destId="{1ACA7168-B443-42AC-863D-82846794D1AE}" srcOrd="0" destOrd="0" presId="urn:microsoft.com/office/officeart/2005/8/layout/vProcess5"/>
    <dgm:cxn modelId="{E8195228-87DA-4D07-9C35-82912CB03696}" srcId="{10D5F212-0380-4035-8972-2C7DE3101246}" destId="{FE08D565-8EAB-4CBC-AA69-4A6EA3201DB8}" srcOrd="3" destOrd="0" parTransId="{FAA0DE34-218C-4FFF-A056-5BA7A8195F31}" sibTransId="{1A018328-75E9-4DBA-B9AF-0FF3114233F7}"/>
    <dgm:cxn modelId="{84B8A637-D24F-4F48-AF95-196F356982AD}" type="presOf" srcId="{FE08D565-8EAB-4CBC-AA69-4A6EA3201DB8}" destId="{B07CFE3E-C5E1-4ACD-BEF7-4165555FEF9A}" srcOrd="0" destOrd="0" presId="urn:microsoft.com/office/officeart/2005/8/layout/vProcess5"/>
    <dgm:cxn modelId="{5E724D3F-7DEB-46AA-ADE6-23016D7A40EB}" type="presOf" srcId="{B859AA7E-EF5F-475A-AE31-2C6E8691D0A1}" destId="{A84E5CEC-5E16-4C27-A166-428C01505DB7}" srcOrd="0" destOrd="0" presId="urn:microsoft.com/office/officeart/2005/8/layout/vProcess5"/>
    <dgm:cxn modelId="{FDD7513F-B5CD-4A5E-8B83-12C3FFAB0A32}" type="presOf" srcId="{4ABB952B-C8B3-4E56-8EAD-4F14B0990858}" destId="{A4C7AC64-C7E6-47DF-A3D2-E4739B5A7A61}" srcOrd="1" destOrd="0" presId="urn:microsoft.com/office/officeart/2005/8/layout/vProcess5"/>
    <dgm:cxn modelId="{23FCD86A-8E9E-4EA7-B5EF-B94E53FD0CC3}" type="presOf" srcId="{6B368A8F-D741-4989-808E-F1BCF9F77ED8}" destId="{2E2929DE-3D74-4D8D-AAD2-0D1CFC4D875C}" srcOrd="0" destOrd="0" presId="urn:microsoft.com/office/officeart/2005/8/layout/vProcess5"/>
    <dgm:cxn modelId="{BC8B586E-3543-4D7D-BCFB-DE2A016BBF4E}" type="presOf" srcId="{414795D9-75B1-495E-80DE-98BB03D77380}" destId="{247E747A-80DC-4112-B2A2-2563B3A975F4}" srcOrd="0" destOrd="0" presId="urn:microsoft.com/office/officeart/2005/8/layout/vProcess5"/>
    <dgm:cxn modelId="{1C4AFA50-271A-4DA5-9D01-159AA261522D}" type="presOf" srcId="{FE08D565-8EAB-4CBC-AA69-4A6EA3201DB8}" destId="{FC3E1219-54B0-41C2-B271-1B4DFC0D662B}" srcOrd="1" destOrd="0" presId="urn:microsoft.com/office/officeart/2005/8/layout/vProcess5"/>
    <dgm:cxn modelId="{14D99887-B5F9-4EB4-9F62-7636C19E124D}" type="presOf" srcId="{4ABB952B-C8B3-4E56-8EAD-4F14B0990858}" destId="{4030C2EB-A504-43B8-882C-28A69449313F}" srcOrd="0" destOrd="0" presId="urn:microsoft.com/office/officeart/2005/8/layout/vProcess5"/>
    <dgm:cxn modelId="{E860A8BE-893D-4C8D-AEE0-4288BDC9F058}" type="presOf" srcId="{414795D9-75B1-495E-80DE-98BB03D77380}" destId="{1DEA6BB5-101C-4060-ADFD-F6E82E2DA008}" srcOrd="1" destOrd="0" presId="urn:microsoft.com/office/officeart/2005/8/layout/vProcess5"/>
    <dgm:cxn modelId="{A4BD1DCA-008D-4161-9FC9-2F5C0383DCA9}" srcId="{10D5F212-0380-4035-8972-2C7DE3101246}" destId="{414795D9-75B1-495E-80DE-98BB03D77380}" srcOrd="2" destOrd="0" parTransId="{CEC174D9-A9A6-4791-91FA-1E8BFEA21F81}" sibTransId="{CD3B8173-0F7B-4077-BAE5-F142A776B95B}"/>
    <dgm:cxn modelId="{7A193FE6-E909-4C51-B816-EBF10ED89944}" type="presOf" srcId="{6B368A8F-D741-4989-808E-F1BCF9F77ED8}" destId="{E4B5884B-8484-4B25-941D-E6305EB2555F}" srcOrd="1" destOrd="0" presId="urn:microsoft.com/office/officeart/2005/8/layout/vProcess5"/>
    <dgm:cxn modelId="{5423CAF1-886B-4830-8C62-8BC637F9DAFD}" type="presOf" srcId="{D7E04586-D868-4125-B6EA-B7C44DA1AD0B}" destId="{9707745F-1161-4D84-8709-3B3E0F4434CC}" srcOrd="0" destOrd="0" presId="urn:microsoft.com/office/officeart/2005/8/layout/vProcess5"/>
    <dgm:cxn modelId="{15F79EA0-A951-489F-9A05-73ECA3FF8F9E}" type="presParOf" srcId="{1ACA7168-B443-42AC-863D-82846794D1AE}" destId="{F1D6844A-BD4A-41AE-A7EE-0F0A2D9F4D49}" srcOrd="0" destOrd="0" presId="urn:microsoft.com/office/officeart/2005/8/layout/vProcess5"/>
    <dgm:cxn modelId="{70F4EB25-4027-4814-9E69-2DBA195A14C6}" type="presParOf" srcId="{1ACA7168-B443-42AC-863D-82846794D1AE}" destId="{4030C2EB-A504-43B8-882C-28A69449313F}" srcOrd="1" destOrd="0" presId="urn:microsoft.com/office/officeart/2005/8/layout/vProcess5"/>
    <dgm:cxn modelId="{8E0A8B54-093C-4C8C-8399-4AEFBE41F755}" type="presParOf" srcId="{1ACA7168-B443-42AC-863D-82846794D1AE}" destId="{2E2929DE-3D74-4D8D-AAD2-0D1CFC4D875C}" srcOrd="2" destOrd="0" presId="urn:microsoft.com/office/officeart/2005/8/layout/vProcess5"/>
    <dgm:cxn modelId="{6987BD27-D386-4CFF-A3C8-06BCC5D36948}" type="presParOf" srcId="{1ACA7168-B443-42AC-863D-82846794D1AE}" destId="{247E747A-80DC-4112-B2A2-2563B3A975F4}" srcOrd="3" destOrd="0" presId="urn:microsoft.com/office/officeart/2005/8/layout/vProcess5"/>
    <dgm:cxn modelId="{D91CD4A1-7D5B-4A53-99E8-87B5012B2B7C}" type="presParOf" srcId="{1ACA7168-B443-42AC-863D-82846794D1AE}" destId="{B07CFE3E-C5E1-4ACD-BEF7-4165555FEF9A}" srcOrd="4" destOrd="0" presId="urn:microsoft.com/office/officeart/2005/8/layout/vProcess5"/>
    <dgm:cxn modelId="{CCF1A559-CC95-4D0E-AE94-4BECEA64566B}" type="presParOf" srcId="{1ACA7168-B443-42AC-863D-82846794D1AE}" destId="{9707745F-1161-4D84-8709-3B3E0F4434CC}" srcOrd="5" destOrd="0" presId="urn:microsoft.com/office/officeart/2005/8/layout/vProcess5"/>
    <dgm:cxn modelId="{F65585FB-D0E2-420E-A06C-CB3A7009DA24}" type="presParOf" srcId="{1ACA7168-B443-42AC-863D-82846794D1AE}" destId="{A84E5CEC-5E16-4C27-A166-428C01505DB7}" srcOrd="6" destOrd="0" presId="urn:microsoft.com/office/officeart/2005/8/layout/vProcess5"/>
    <dgm:cxn modelId="{5E2A47EF-29F7-4080-9135-98872EAC79F3}" type="presParOf" srcId="{1ACA7168-B443-42AC-863D-82846794D1AE}" destId="{B2F027BC-65E0-49F4-B78A-B5E2CB921815}" srcOrd="7" destOrd="0" presId="urn:microsoft.com/office/officeart/2005/8/layout/vProcess5"/>
    <dgm:cxn modelId="{F8D3C334-BB94-4D04-BC0F-329A850DA06A}" type="presParOf" srcId="{1ACA7168-B443-42AC-863D-82846794D1AE}" destId="{A4C7AC64-C7E6-47DF-A3D2-E4739B5A7A61}" srcOrd="8" destOrd="0" presId="urn:microsoft.com/office/officeart/2005/8/layout/vProcess5"/>
    <dgm:cxn modelId="{DCA7146B-E255-4269-BB26-37F450D39A25}" type="presParOf" srcId="{1ACA7168-B443-42AC-863D-82846794D1AE}" destId="{E4B5884B-8484-4B25-941D-E6305EB2555F}" srcOrd="9" destOrd="0" presId="urn:microsoft.com/office/officeart/2005/8/layout/vProcess5"/>
    <dgm:cxn modelId="{27254D34-9705-47E1-8C73-FB33CE4C6EE3}" type="presParOf" srcId="{1ACA7168-B443-42AC-863D-82846794D1AE}" destId="{1DEA6BB5-101C-4060-ADFD-F6E82E2DA008}" srcOrd="10" destOrd="0" presId="urn:microsoft.com/office/officeart/2005/8/layout/vProcess5"/>
    <dgm:cxn modelId="{07C8710C-B9CE-429F-A223-4D5EC3E6348E}" type="presParOf" srcId="{1ACA7168-B443-42AC-863D-82846794D1AE}" destId="{FC3E1219-54B0-41C2-B271-1B4DFC0D662B}" srcOrd="11" destOrd="0" presId="urn:microsoft.com/office/officeart/2005/8/layout/vProcess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0C2EB-A504-43B8-882C-28A69449313F}">
      <dsp:nvSpPr>
        <dsp:cNvPr id="0" name=""/>
        <dsp:cNvSpPr/>
      </dsp:nvSpPr>
      <dsp:spPr>
        <a:xfrm>
          <a:off x="0" y="0"/>
          <a:ext cx="8640000" cy="101376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获取数据</a:t>
          </a:r>
        </a:p>
      </dsp:txBody>
      <dsp:txXfrm>
        <a:off x="29692" y="29692"/>
        <a:ext cx="7460411" cy="954376"/>
      </dsp:txXfrm>
    </dsp:sp>
    <dsp:sp modelId="{2E2929DE-3D74-4D8D-AAD2-0D1CFC4D875C}">
      <dsp:nvSpPr>
        <dsp:cNvPr id="0" name=""/>
        <dsp:cNvSpPr/>
      </dsp:nvSpPr>
      <dsp:spPr>
        <a:xfrm>
          <a:off x="723599" y="1198080"/>
          <a:ext cx="8640000" cy="101376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32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整理数据</a:t>
          </a:r>
        </a:p>
      </dsp:txBody>
      <dsp:txXfrm>
        <a:off x="753291" y="1227772"/>
        <a:ext cx="7198072" cy="954376"/>
      </dsp:txXfrm>
    </dsp:sp>
    <dsp:sp modelId="{247E747A-80DC-4112-B2A2-2563B3A975F4}">
      <dsp:nvSpPr>
        <dsp:cNvPr id="0" name=""/>
        <dsp:cNvSpPr/>
      </dsp:nvSpPr>
      <dsp:spPr>
        <a:xfrm>
          <a:off x="1436400" y="2396160"/>
          <a:ext cx="8640000" cy="1013760"/>
        </a:xfrm>
        <a:prstGeom prst="roundRect">
          <a:avLst>
            <a:gd name="adj" fmla="val 10000"/>
          </a:avLst>
        </a:prstGeom>
        <a:solidFill>
          <a:schemeClr val="accent6"/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32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统计分析</a:t>
          </a:r>
        </a:p>
      </dsp:txBody>
      <dsp:txXfrm>
        <a:off x="1466092" y="2425852"/>
        <a:ext cx="7208872" cy="954375"/>
      </dsp:txXfrm>
    </dsp:sp>
    <dsp:sp modelId="{B07CFE3E-C5E1-4ACD-BEF7-4165555FEF9A}">
      <dsp:nvSpPr>
        <dsp:cNvPr id="0" name=""/>
        <dsp:cNvSpPr/>
      </dsp:nvSpPr>
      <dsp:spPr>
        <a:xfrm>
          <a:off x="2160000" y="3594240"/>
          <a:ext cx="8640000" cy="1013760"/>
        </a:xfrm>
        <a:prstGeom prst="roundRect">
          <a:avLst>
            <a:gd name="adj" fmla="val 10000"/>
          </a:avLst>
        </a:prstGeom>
        <a:solidFill>
          <a:srgbClr val="FFC000"/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制作报表</a:t>
          </a:r>
        </a:p>
      </dsp:txBody>
      <dsp:txXfrm>
        <a:off x="2189692" y="3623932"/>
        <a:ext cx="7198071" cy="954375"/>
      </dsp:txXfrm>
    </dsp:sp>
    <dsp:sp modelId="{9707745F-1161-4D84-8709-3B3E0F4434CC}">
      <dsp:nvSpPr>
        <dsp:cNvPr id="0" name=""/>
        <dsp:cNvSpPr/>
      </dsp:nvSpPr>
      <dsp:spPr>
        <a:xfrm>
          <a:off x="7981056" y="776447"/>
          <a:ext cx="658944" cy="658944"/>
        </a:xfrm>
        <a:prstGeom prst="downArrow">
          <a:avLst>
            <a:gd name="adj1" fmla="val 55000"/>
            <a:gd name="adj2" fmla="val 45000"/>
          </a:avLst>
        </a:prstGeom>
        <a:solidFill>
          <a:srgbClr val="FFFFFF"/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129318" y="776447"/>
        <a:ext cx="362420" cy="495855"/>
      </dsp:txXfrm>
    </dsp:sp>
    <dsp:sp modelId="{A84E5CEC-5E16-4C27-A166-428C01505DB7}">
      <dsp:nvSpPr>
        <dsp:cNvPr id="0" name=""/>
        <dsp:cNvSpPr/>
      </dsp:nvSpPr>
      <dsp:spPr>
        <a:xfrm>
          <a:off x="8704656" y="1974528"/>
          <a:ext cx="658944" cy="658944"/>
        </a:xfrm>
        <a:prstGeom prst="downArrow">
          <a:avLst>
            <a:gd name="adj1" fmla="val 55000"/>
            <a:gd name="adj2" fmla="val 45000"/>
          </a:avLst>
        </a:prstGeom>
        <a:solidFill>
          <a:srgbClr val="FFFFFF"/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52918" y="1974528"/>
        <a:ext cx="362420" cy="495855"/>
      </dsp:txXfrm>
    </dsp:sp>
    <dsp:sp modelId="{B2F027BC-65E0-49F4-B78A-B5E2CB921815}">
      <dsp:nvSpPr>
        <dsp:cNvPr id="0" name=""/>
        <dsp:cNvSpPr/>
      </dsp:nvSpPr>
      <dsp:spPr>
        <a:xfrm>
          <a:off x="9417455" y="3172608"/>
          <a:ext cx="658944" cy="658944"/>
        </a:xfrm>
        <a:prstGeom prst="downArrow">
          <a:avLst>
            <a:gd name="adj1" fmla="val 55000"/>
            <a:gd name="adj2" fmla="val 45000"/>
          </a:avLst>
        </a:prstGeom>
        <a:solidFill>
          <a:srgbClr val="FFFFFF"/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65717" y="3172608"/>
        <a:ext cx="362420" cy="495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6E290008-E0CF-D927-5C2C-A6DF1EE65F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5E35E2-8A51-28B6-6250-63682329827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1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F1EE582-C9F6-43C0-868A-E8DA445EBA28}" type="datetimeFigureOut">
              <a:rPr lang="zh-CN" altLang="en-US"/>
              <a:pPr>
                <a:defRPr/>
              </a:pPr>
              <a:t>2023/11/15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BDE6CFF2-F723-3A26-150F-C7411D168B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2AEDDD5B-20F0-4457-416F-55A91EBCB6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13E957D-C53E-C3C1-264B-AFF63F0D6F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>
            <a:extLst>
              <a:ext uri="{FF2B5EF4-FFF2-40B4-BE49-F238E27FC236}">
                <a16:creationId xmlns:a16="http://schemas.microsoft.com/office/drawing/2014/main" id="{AB1075BD-0620-E54B-34CD-3756F8B6A6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1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3B33780-B257-4277-B18C-AD180FF879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>
            <a:extLst>
              <a:ext uri="{FF2B5EF4-FFF2-40B4-BE49-F238E27FC236}">
                <a16:creationId xmlns:a16="http://schemas.microsoft.com/office/drawing/2014/main" id="{04FED132-18AD-1F17-FCC8-D2EA91A8734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文本占位符 2">
            <a:extLst>
              <a:ext uri="{FF2B5EF4-FFF2-40B4-BE49-F238E27FC236}">
                <a16:creationId xmlns:a16="http://schemas.microsoft.com/office/drawing/2014/main" id="{3C2B6700-315B-784A-52BF-DE4BF8C4BFD0}"/>
              </a:ext>
            </a:extLst>
          </p:cNvPr>
          <p:cNvSpPr>
            <a:spLocks noGrp="1" noChangeArrowheads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>
                <a:sym typeface="+mn-ea"/>
              </a:rPr>
              <a:t>请老师按照以下顺序填写：</a:t>
            </a:r>
            <a:endParaRPr lang="zh-CN" altLang="en-US"/>
          </a:p>
          <a:p>
            <a:pPr>
              <a:spcBef>
                <a:spcPct val="0"/>
              </a:spcBef>
            </a:pPr>
            <a:r>
              <a:rPr lang="zh-CN" altLang="en-US">
                <a:sym typeface="+mn-ea"/>
              </a:rPr>
              <a:t>现任公司及职位</a:t>
            </a:r>
            <a:endParaRPr lang="zh-CN" altLang="en-US"/>
          </a:p>
          <a:p>
            <a:pPr>
              <a:spcBef>
                <a:spcPct val="0"/>
              </a:spcBef>
            </a:pPr>
            <a:r>
              <a:rPr lang="zh-CN" altLang="en-US">
                <a:sym typeface="+mn-ea"/>
              </a:rPr>
              <a:t>曾任公司及职位</a:t>
            </a:r>
            <a:endParaRPr lang="zh-CN" altLang="en-US"/>
          </a:p>
          <a:p>
            <a:pPr>
              <a:spcBef>
                <a:spcPct val="0"/>
              </a:spcBef>
            </a:pPr>
            <a:r>
              <a:rPr lang="zh-CN" altLang="en-US">
                <a:sym typeface="+mn-ea"/>
              </a:rPr>
              <a:t>参与的项目经历及擅长的领域</a:t>
            </a:r>
            <a:endParaRPr lang="zh-CN" altLang="en-US"/>
          </a:p>
          <a:p>
            <a:pPr>
              <a:spcBef>
                <a:spcPct val="0"/>
              </a:spcBef>
            </a:pPr>
            <a:r>
              <a:rPr lang="zh-CN" altLang="en-US">
                <a:sym typeface="+mn-ea"/>
              </a:rPr>
              <a:t>在领域内的收获或出版的图书</a:t>
            </a:r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A35AFD6-79CF-9224-745A-B0C48D9DCA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8774F11-2D81-D8CE-6409-0B64F0D850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图片2">
            <a:extLst>
              <a:ext uri="{FF2B5EF4-FFF2-40B4-BE49-F238E27FC236}">
                <a16:creationId xmlns:a16="http://schemas.microsoft.com/office/drawing/2014/main" id="{1467F1F5-5D39-AFC8-A030-583D99A10D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2166938"/>
            <a:ext cx="465931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66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bg>
      <p:bgPr>
        <a:solidFill>
          <a:schemeClr val="bg1">
            <a:alpha val="6509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94178A2-DEEE-3357-F72A-C67664B875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图片2">
            <a:extLst>
              <a:ext uri="{FF2B5EF4-FFF2-40B4-BE49-F238E27FC236}">
                <a16:creationId xmlns:a16="http://schemas.microsoft.com/office/drawing/2014/main" id="{B186297B-D7CD-B04D-66BF-02D598C03A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5857875"/>
            <a:ext cx="14287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252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D53D5D9-A209-1FAD-882A-63C9BF2226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AE1CB09-E4AF-F11E-3D54-EF8D4AB0F3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3" descr="长logo-反白">
            <a:extLst>
              <a:ext uri="{FF2B5EF4-FFF2-40B4-BE49-F238E27FC236}">
                <a16:creationId xmlns:a16="http://schemas.microsoft.com/office/drawing/2014/main" id="{2CFDF8D6-2817-AD52-77C8-62512A7133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400" y="6397625"/>
            <a:ext cx="1693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619125" y="1440728"/>
            <a:ext cx="10800000" cy="4896000"/>
          </a:xfrm>
          <a:prstGeom prst="rect">
            <a:avLst/>
          </a:prstGeom>
        </p:spPr>
        <p:txBody>
          <a:bodyPr/>
          <a:lstStyle>
            <a:lvl1pPr marL="514350" indent="-514350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+mj-lt"/>
              <a:buAutoNum type="arabicPeriod"/>
              <a:defRPr/>
            </a:lvl1pPr>
            <a:lvl2pPr marL="987425" indent="-449263">
              <a:lnSpc>
                <a:spcPct val="130000"/>
              </a:lnSpc>
              <a:spcBef>
                <a:spcPts val="0"/>
              </a:spcBef>
              <a:buFont typeface="+mj-lt"/>
              <a:buAutoNum type="alphaLcParenR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619124" y="365125"/>
            <a:ext cx="10800000" cy="72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73295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bg>
      <p:bgPr>
        <a:solidFill>
          <a:schemeClr val="bg1">
            <a:alpha val="4313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BFBCF52-4D2E-DC58-6CE5-11C0C11C5D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D10F06A-234A-46D8-4752-74BE9BF1EC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C4A9941-1478-CB88-F490-AD1FAA8AB7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长logo-反白">
            <a:extLst>
              <a:ext uri="{FF2B5EF4-FFF2-40B4-BE49-F238E27FC236}">
                <a16:creationId xmlns:a16="http://schemas.microsoft.com/office/drawing/2014/main" id="{1CBE1DC3-0A97-6F77-2A94-61EF8BD1F4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400" y="6397625"/>
            <a:ext cx="1693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765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A07AFFA2-FE91-FEBE-4258-F35DD44E7D54}"/>
              </a:ext>
            </a:extLst>
          </p:cNvPr>
          <p:cNvSpPr txBox="1"/>
          <p:nvPr/>
        </p:nvSpPr>
        <p:spPr>
          <a:xfrm>
            <a:off x="3306615" y="2592388"/>
            <a:ext cx="557877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spc="600" dirty="0">
                <a:solidFill>
                  <a:schemeClr val="bg1"/>
                </a:solidFill>
                <a:ea typeface="楷体" panose="02010609060101010101" charset="-122"/>
                <a:cs typeface="楷体" panose="02010609060101010101" charset="-122"/>
              </a:rPr>
              <a:t>Excel</a:t>
            </a:r>
            <a:r>
              <a:rPr lang="zh-CN" altLang="en-US" sz="6000" b="1" spc="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高效应用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">
            <a:extLst>
              <a:ext uri="{FF2B5EF4-FFF2-40B4-BE49-F238E27FC236}">
                <a16:creationId xmlns:a16="http://schemas.microsoft.com/office/drawing/2014/main" id="{2E064259-2294-20B3-CBFC-1F2C421F0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9125" y="365125"/>
            <a:ext cx="10799763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Excel</a:t>
            </a:r>
            <a:r>
              <a:rPr lang="zh-CN" altLang="en-US"/>
              <a:t>的几大类功能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7D55AB9E-1678-576F-1348-064DAC8AA84B}"/>
              </a:ext>
            </a:extLst>
          </p:cNvPr>
          <p:cNvSpPr/>
          <p:nvPr/>
        </p:nvSpPr>
        <p:spPr>
          <a:xfrm>
            <a:off x="7042150" y="4992688"/>
            <a:ext cx="2339975" cy="900112"/>
          </a:xfrm>
          <a:prstGeom prst="roundRect">
            <a:avLst>
              <a:gd name="adj" fmla="val 8034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Query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580BD093-9724-6155-7C40-6E5D27F2BE4D}"/>
              </a:ext>
            </a:extLst>
          </p:cNvPr>
          <p:cNvSpPr/>
          <p:nvPr/>
        </p:nvSpPr>
        <p:spPr>
          <a:xfrm>
            <a:off x="5264150" y="1236663"/>
            <a:ext cx="2339975" cy="900112"/>
          </a:xfrm>
          <a:prstGeom prst="roundRect">
            <a:avLst>
              <a:gd name="adj" fmla="val 8034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基础功能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CA560DFC-6B8E-754C-5486-2B1793CB4206}"/>
              </a:ext>
            </a:extLst>
          </p:cNvPr>
          <p:cNvSpPr/>
          <p:nvPr/>
        </p:nvSpPr>
        <p:spPr>
          <a:xfrm>
            <a:off x="9128125" y="1865313"/>
            <a:ext cx="2339975" cy="900112"/>
          </a:xfrm>
          <a:prstGeom prst="roundRect">
            <a:avLst>
              <a:gd name="adj" fmla="val 8034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VBA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AC5364C6-1676-F978-B91A-F3F050002BC1}"/>
              </a:ext>
            </a:extLst>
          </p:cNvPr>
          <p:cNvSpPr/>
          <p:nvPr/>
        </p:nvSpPr>
        <p:spPr>
          <a:xfrm>
            <a:off x="906463" y="3736975"/>
            <a:ext cx="2339975" cy="900113"/>
          </a:xfrm>
          <a:prstGeom prst="roundRect">
            <a:avLst>
              <a:gd name="adj" fmla="val 8034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公式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5F8E6A3-C9E4-63A7-3739-224AB95EC2BD}"/>
              </a:ext>
            </a:extLst>
          </p:cNvPr>
          <p:cNvSpPr/>
          <p:nvPr/>
        </p:nvSpPr>
        <p:spPr>
          <a:xfrm>
            <a:off x="3679825" y="5205413"/>
            <a:ext cx="2339975" cy="900112"/>
          </a:xfrm>
          <a:prstGeom prst="roundRect">
            <a:avLst>
              <a:gd name="adj" fmla="val 8034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SQL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3DF3DDE-F3F4-5635-A21E-6EE3A4223028}"/>
              </a:ext>
            </a:extLst>
          </p:cNvPr>
          <p:cNvSpPr/>
          <p:nvPr/>
        </p:nvSpPr>
        <p:spPr>
          <a:xfrm>
            <a:off x="1368425" y="1962150"/>
            <a:ext cx="2339975" cy="898525"/>
          </a:xfrm>
          <a:prstGeom prst="roundRect">
            <a:avLst>
              <a:gd name="adj" fmla="val 8034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透视表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9D9F036-10EC-E0BF-0DF0-F1800DC1AEC5}"/>
              </a:ext>
            </a:extLst>
          </p:cNvPr>
          <p:cNvSpPr/>
          <p:nvPr/>
        </p:nvSpPr>
        <p:spPr>
          <a:xfrm>
            <a:off x="4849813" y="3114675"/>
            <a:ext cx="2447925" cy="10080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“表”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B496707D-F911-C4F5-5B51-31D0584C64DE}"/>
              </a:ext>
            </a:extLst>
          </p:cNvPr>
          <p:cNvSpPr/>
          <p:nvPr/>
        </p:nvSpPr>
        <p:spPr>
          <a:xfrm>
            <a:off x="8739188" y="3546475"/>
            <a:ext cx="2339975" cy="900113"/>
          </a:xfrm>
          <a:prstGeom prst="roundRect">
            <a:avLst>
              <a:gd name="adj" fmla="val 8034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图表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548E8358-F4C9-CF19-CD19-7C0E1A380600}"/>
              </a:ext>
            </a:extLst>
          </p:cNvPr>
          <p:cNvCxnSpPr>
            <a:stCxn id="10" idx="0"/>
            <a:endCxn id="5" idx="2"/>
          </p:cNvCxnSpPr>
          <p:nvPr/>
        </p:nvCxnSpPr>
        <p:spPr>
          <a:xfrm flipV="1">
            <a:off x="6073775" y="2136775"/>
            <a:ext cx="360363" cy="9779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0AED1AAF-1B76-8A3D-393C-EE141094DB0B}"/>
              </a:ext>
            </a:extLst>
          </p:cNvPr>
          <p:cNvCxnSpPr>
            <a:stCxn id="10" idx="7"/>
            <a:endCxn id="6" idx="1"/>
          </p:cNvCxnSpPr>
          <p:nvPr/>
        </p:nvCxnSpPr>
        <p:spPr>
          <a:xfrm flipV="1">
            <a:off x="6938963" y="2316163"/>
            <a:ext cx="2189162" cy="94615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45D44B78-A74A-9532-204C-51BF558B42DD}"/>
              </a:ext>
            </a:extLst>
          </p:cNvPr>
          <p:cNvCxnSpPr>
            <a:stCxn id="10" idx="6"/>
            <a:endCxn id="11" idx="1"/>
          </p:cNvCxnSpPr>
          <p:nvPr/>
        </p:nvCxnSpPr>
        <p:spPr>
          <a:xfrm>
            <a:off x="7297738" y="3617913"/>
            <a:ext cx="1441450" cy="379412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2DCEE389-A839-EE66-0942-FCFB078A88E0}"/>
              </a:ext>
            </a:extLst>
          </p:cNvPr>
          <p:cNvCxnSpPr>
            <a:stCxn id="10" idx="5"/>
            <a:endCxn id="4" idx="0"/>
          </p:cNvCxnSpPr>
          <p:nvPr/>
        </p:nvCxnSpPr>
        <p:spPr>
          <a:xfrm>
            <a:off x="6938963" y="3975100"/>
            <a:ext cx="1273175" cy="1017588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48A26505-C35A-884F-472C-6AB7451FEC92}"/>
              </a:ext>
            </a:extLst>
          </p:cNvPr>
          <p:cNvCxnSpPr>
            <a:stCxn id="10" idx="4"/>
            <a:endCxn id="8" idx="0"/>
          </p:cNvCxnSpPr>
          <p:nvPr/>
        </p:nvCxnSpPr>
        <p:spPr>
          <a:xfrm flipH="1">
            <a:off x="4849813" y="4122738"/>
            <a:ext cx="1223962" cy="1082675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A15AA081-22FD-42B0-852A-D6C392168378}"/>
              </a:ext>
            </a:extLst>
          </p:cNvPr>
          <p:cNvCxnSpPr>
            <a:stCxn id="10" idx="3"/>
            <a:endCxn id="7" idx="3"/>
          </p:cNvCxnSpPr>
          <p:nvPr/>
        </p:nvCxnSpPr>
        <p:spPr>
          <a:xfrm flipH="1">
            <a:off x="3246438" y="3975100"/>
            <a:ext cx="1960562" cy="212725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0E72CDDB-FAE9-D88D-FBB0-A7BDEBD8C907}"/>
              </a:ext>
            </a:extLst>
          </p:cNvPr>
          <p:cNvCxnSpPr>
            <a:stCxn id="10" idx="1"/>
            <a:endCxn id="9" idx="3"/>
          </p:cNvCxnSpPr>
          <p:nvPr/>
        </p:nvCxnSpPr>
        <p:spPr>
          <a:xfrm flipH="1" flipV="1">
            <a:off x="3708400" y="2411413"/>
            <a:ext cx="1498600" cy="8509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内容占位符 1">
            <a:extLst>
              <a:ext uri="{FF2B5EF4-FFF2-40B4-BE49-F238E27FC236}">
                <a16:creationId xmlns:a16="http://schemas.microsoft.com/office/drawing/2014/main" id="{145FB676-565B-134D-87D3-2F2531B5CB46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619125" y="1441450"/>
            <a:ext cx="10799763" cy="4895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800"/>
              </a:spcBef>
              <a:buFont typeface="Calibri" panose="020F0502020204030204" pitchFamily="34" charset="0"/>
              <a:buAutoNum type="arabicPeriod"/>
            </a:pPr>
            <a:r>
              <a:rPr lang="en-US" altLang="zh-CN" dirty="0"/>
              <a:t>“</a:t>
            </a:r>
            <a:r>
              <a:rPr lang="zh-CN" altLang="en-US" dirty="0"/>
              <a:t>区域</a:t>
            </a:r>
            <a:r>
              <a:rPr lang="en-US" altLang="zh-CN" dirty="0"/>
              <a:t>” </a:t>
            </a:r>
            <a:r>
              <a:rPr lang="zh-CN" altLang="en-US" dirty="0"/>
              <a:t>和 </a:t>
            </a:r>
            <a:r>
              <a:rPr lang="en-US" altLang="zh-CN" dirty="0"/>
              <a:t>“</a:t>
            </a:r>
            <a:r>
              <a:rPr lang="zh-CN" altLang="en-US" dirty="0"/>
              <a:t>表</a:t>
            </a:r>
            <a:r>
              <a:rPr lang="en-US" altLang="zh-CN" dirty="0"/>
              <a:t>” </a:t>
            </a:r>
            <a:r>
              <a:rPr lang="zh-CN" altLang="en-US" dirty="0"/>
              <a:t>的转换</a:t>
            </a:r>
            <a:endParaRPr lang="en-US" altLang="zh-CN" dirty="0"/>
          </a:p>
          <a:p>
            <a:pPr>
              <a:spcBef>
                <a:spcPts val="1800"/>
              </a:spcBef>
              <a:buFont typeface="Calibri" panose="020F0502020204030204" pitchFamily="34" charset="0"/>
              <a:buAutoNum type="arabicPeriod"/>
            </a:pPr>
            <a:r>
              <a:rPr lang="zh-CN" altLang="en-US" dirty="0"/>
              <a:t>规范化表格制作</a:t>
            </a:r>
            <a:endParaRPr lang="en-US" altLang="zh-CN" dirty="0"/>
          </a:p>
          <a:p>
            <a:pPr>
              <a:spcBef>
                <a:spcPts val="1800"/>
              </a:spcBef>
              <a:buFont typeface="Calibri" panose="020F0502020204030204" pitchFamily="34" charset="0"/>
              <a:buAutoNum type="arabicPeriod"/>
            </a:pPr>
            <a:r>
              <a:rPr lang="zh-CN" altLang="en-US" dirty="0"/>
              <a:t>数据结构化</a:t>
            </a:r>
            <a:endParaRPr lang="en-US" altLang="zh-CN" dirty="0"/>
          </a:p>
          <a:p>
            <a:pPr>
              <a:spcBef>
                <a:spcPts val="1800"/>
              </a:spcBef>
              <a:buFont typeface="Calibri" panose="020F0502020204030204" pitchFamily="34" charset="0"/>
              <a:buAutoNum type="arabicPeriod"/>
            </a:pPr>
            <a:r>
              <a:rPr lang="zh-CN" altLang="en-US" dirty="0"/>
              <a:t>便于排序筛选、汇总统计</a:t>
            </a:r>
            <a:endParaRPr lang="en-US" altLang="zh-CN" dirty="0"/>
          </a:p>
          <a:p>
            <a:pPr>
              <a:spcBef>
                <a:spcPts val="1800"/>
              </a:spcBef>
              <a:buFont typeface="Calibri" panose="020F0502020204030204" pitchFamily="34" charset="0"/>
              <a:buAutoNum type="arabicPeriod"/>
            </a:pPr>
            <a:r>
              <a:rPr lang="zh-CN" altLang="en-US" dirty="0"/>
              <a:t>更专业的公式用法</a:t>
            </a:r>
            <a:endParaRPr lang="en-US" altLang="zh-CN" dirty="0"/>
          </a:p>
          <a:p>
            <a:pPr>
              <a:spcBef>
                <a:spcPts val="1800"/>
              </a:spcBef>
              <a:buFont typeface="Calibri" panose="020F0502020204030204" pitchFamily="34" charset="0"/>
              <a:buAutoNum type="arabicPeriod"/>
            </a:pPr>
            <a:r>
              <a:rPr lang="zh-CN" altLang="en-US" dirty="0"/>
              <a:t>连接外部数据</a:t>
            </a:r>
            <a:endParaRPr lang="en-US" altLang="zh-CN" dirty="0"/>
          </a:p>
          <a:p>
            <a:pPr>
              <a:spcBef>
                <a:spcPts val="1800"/>
              </a:spcBef>
              <a:buFont typeface="Calibri" panose="020F0502020204030204" pitchFamily="34" charset="0"/>
              <a:buAutoNum type="arabicPeriod"/>
            </a:pPr>
            <a:r>
              <a:rPr lang="zh-CN" altLang="en-US" dirty="0"/>
              <a:t>自动填充、扩展，让报表自动更新</a:t>
            </a:r>
            <a:r>
              <a:rPr lang="en-US" altLang="zh-CN" dirty="0"/>
              <a:t>……</a:t>
            </a:r>
          </a:p>
        </p:txBody>
      </p:sp>
      <p:sp>
        <p:nvSpPr>
          <p:cNvPr id="16387" name="标题 2">
            <a:extLst>
              <a:ext uri="{FF2B5EF4-FFF2-40B4-BE49-F238E27FC236}">
                <a16:creationId xmlns:a16="http://schemas.microsoft.com/office/drawing/2014/main" id="{1A393B89-F6EF-EE95-C222-CBBFA1C464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9125" y="365125"/>
            <a:ext cx="10799763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Excel</a:t>
            </a:r>
            <a:r>
              <a:rPr lang="zh-CN" altLang="en-US"/>
              <a:t>中最重要的功能</a:t>
            </a:r>
            <a:r>
              <a:rPr lang="en-US" altLang="zh-CN"/>
              <a:t>——“</a:t>
            </a:r>
            <a:r>
              <a:rPr lang="zh-CN" altLang="en-US"/>
              <a:t>表</a:t>
            </a:r>
            <a:r>
              <a:rPr lang="en-US" altLang="zh-CN"/>
              <a:t>”</a:t>
            </a:r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D73653A-F596-5090-ED46-B16131890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054" y="1607532"/>
            <a:ext cx="5353050" cy="167005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内容占位符 1">
            <a:extLst>
              <a:ext uri="{FF2B5EF4-FFF2-40B4-BE49-F238E27FC236}">
                <a16:creationId xmlns:a16="http://schemas.microsoft.com/office/drawing/2014/main" id="{13CA1212-6B0C-5DC3-895F-A47831D1FCD1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619125" y="1441450"/>
            <a:ext cx="10799763" cy="4895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+mj-lt"/>
              <a:buNone/>
            </a:pPr>
            <a:r>
              <a:rPr lang="zh-CN" altLang="en-US" dirty="0"/>
              <a:t>源数据表一定要做成</a:t>
            </a:r>
            <a:r>
              <a:rPr lang="en-US" altLang="zh-CN" dirty="0"/>
              <a:t>“</a:t>
            </a:r>
            <a:r>
              <a:rPr lang="zh-CN" altLang="en-US" dirty="0"/>
              <a:t>表</a:t>
            </a:r>
            <a:r>
              <a:rPr lang="en-US" altLang="zh-CN" dirty="0"/>
              <a:t>”</a:t>
            </a:r>
            <a:r>
              <a:rPr lang="zh-CN" altLang="en-US" dirty="0"/>
              <a:t>！</a:t>
            </a:r>
            <a:endParaRPr lang="en-US" altLang="zh-CN" dirty="0"/>
          </a:p>
          <a:p>
            <a:pPr marL="0" indent="0">
              <a:buFont typeface="+mj-lt"/>
              <a:buNone/>
            </a:pPr>
            <a:r>
              <a:rPr lang="zh-CN" altLang="en-US" dirty="0"/>
              <a:t>汇总字段放到红色位置</a:t>
            </a:r>
            <a:endParaRPr lang="en-US" altLang="zh-CN" dirty="0"/>
          </a:p>
          <a:p>
            <a:pPr marL="0" indent="0">
              <a:buFont typeface="+mj-lt"/>
              <a:buNone/>
            </a:pPr>
            <a:r>
              <a:rPr lang="zh-CN" altLang="en-US" dirty="0"/>
              <a:t>统计字段放到蓝色位置</a:t>
            </a:r>
            <a:endParaRPr lang="en-US" altLang="zh-CN" dirty="0"/>
          </a:p>
          <a:p>
            <a:pPr marL="0" indent="0">
              <a:buFont typeface="+mj-lt"/>
              <a:buNone/>
            </a:pPr>
            <a:r>
              <a:rPr lang="zh-CN" altLang="en-US" dirty="0"/>
              <a:t>更改统计方式</a:t>
            </a:r>
            <a:endParaRPr lang="en-US" altLang="zh-CN" dirty="0"/>
          </a:p>
          <a:p>
            <a:pPr marL="0" indent="0">
              <a:buFont typeface="+mj-lt"/>
              <a:buNone/>
            </a:pPr>
            <a:r>
              <a:rPr lang="zh-CN" altLang="en-US" dirty="0"/>
              <a:t>自动更新透视表</a:t>
            </a:r>
            <a:endParaRPr lang="en-US" altLang="zh-CN" dirty="0"/>
          </a:p>
          <a:p>
            <a:pPr marL="0" indent="0">
              <a:buFont typeface="+mj-lt"/>
              <a:buNone/>
            </a:pPr>
            <a:r>
              <a:rPr lang="zh-CN" altLang="en-US" dirty="0"/>
              <a:t>用</a:t>
            </a:r>
            <a:r>
              <a:rPr lang="en-US" altLang="zh-CN" dirty="0"/>
              <a:t>“</a:t>
            </a:r>
            <a:r>
              <a:rPr lang="zh-CN" altLang="en-US" dirty="0"/>
              <a:t>切换器</a:t>
            </a:r>
            <a:r>
              <a:rPr lang="en-US" altLang="zh-CN" dirty="0"/>
              <a:t>”</a:t>
            </a:r>
            <a:r>
              <a:rPr lang="zh-CN" altLang="en-US" dirty="0"/>
              <a:t>筛选透视表</a:t>
            </a:r>
          </a:p>
        </p:txBody>
      </p:sp>
      <p:sp>
        <p:nvSpPr>
          <p:cNvPr id="17411" name="标题 2">
            <a:extLst>
              <a:ext uri="{FF2B5EF4-FFF2-40B4-BE49-F238E27FC236}">
                <a16:creationId xmlns:a16="http://schemas.microsoft.com/office/drawing/2014/main" id="{EA27CA9A-C3E4-1496-5299-E89A520F40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9125" y="365125"/>
            <a:ext cx="10799763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快速统计出报表的工具</a:t>
            </a:r>
            <a:r>
              <a:rPr lang="en-US" altLang="zh-CN"/>
              <a:t>——</a:t>
            </a:r>
            <a:r>
              <a:rPr lang="zh-CN" altLang="en-US"/>
              <a:t>数据透视表</a:t>
            </a:r>
          </a:p>
        </p:txBody>
      </p:sp>
      <p:pic>
        <p:nvPicPr>
          <p:cNvPr id="17412" name="图片 4">
            <a:extLst>
              <a:ext uri="{FF2B5EF4-FFF2-40B4-BE49-F238E27FC236}">
                <a16:creationId xmlns:a16="http://schemas.microsoft.com/office/drawing/2014/main" id="{D6ED8E19-D374-5E6B-393E-8D0BDB6C2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77"/>
          <a:stretch>
            <a:fillRect/>
          </a:stretch>
        </p:blipFill>
        <p:spPr bwMode="auto">
          <a:xfrm>
            <a:off x="4583113" y="2147888"/>
            <a:ext cx="7131050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593665AB-FAA7-752D-A86F-CB859457DD23}"/>
              </a:ext>
            </a:extLst>
          </p:cNvPr>
          <p:cNvSpPr/>
          <p:nvPr/>
        </p:nvSpPr>
        <p:spPr>
          <a:xfrm>
            <a:off x="9609138" y="4730750"/>
            <a:ext cx="990600" cy="37782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D5B4052A-C942-5A31-6065-7459C71FCB46}"/>
              </a:ext>
            </a:extLst>
          </p:cNvPr>
          <p:cNvSpPr/>
          <p:nvPr/>
        </p:nvSpPr>
        <p:spPr>
          <a:xfrm>
            <a:off x="10637838" y="4730750"/>
            <a:ext cx="990600" cy="37782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18227E32-811D-8F0C-1BA7-A0C1DAD8A419}"/>
              </a:ext>
            </a:extLst>
          </p:cNvPr>
          <p:cNvSpPr/>
          <p:nvPr/>
        </p:nvSpPr>
        <p:spPr>
          <a:xfrm>
            <a:off x="9609138" y="5546725"/>
            <a:ext cx="990600" cy="37782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95C88D9-0364-9C8E-AEF6-7C1789B2F105}"/>
              </a:ext>
            </a:extLst>
          </p:cNvPr>
          <p:cNvSpPr/>
          <p:nvPr/>
        </p:nvSpPr>
        <p:spPr>
          <a:xfrm>
            <a:off x="10637838" y="5546725"/>
            <a:ext cx="990600" cy="377825"/>
          </a:xfrm>
          <a:prstGeom prst="ellipse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6E59721B-3D44-7325-E1E2-B3C496648E78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619125" y="1440728"/>
          <a:ext cx="10800000" cy="460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5" name="标题 2">
            <a:extLst>
              <a:ext uri="{FF2B5EF4-FFF2-40B4-BE49-F238E27FC236}">
                <a16:creationId xmlns:a16="http://schemas.microsoft.com/office/drawing/2014/main" id="{05E97FC0-B676-6806-BB19-293E402326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9125" y="365125"/>
            <a:ext cx="10799763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完整的</a:t>
            </a:r>
            <a:r>
              <a:rPr lang="en-US" altLang="zh-CN"/>
              <a:t>Excel</a:t>
            </a:r>
            <a:r>
              <a:rPr lang="zh-CN" altLang="en-US"/>
              <a:t>工作流程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内容占位符 1">
            <a:extLst>
              <a:ext uri="{FF2B5EF4-FFF2-40B4-BE49-F238E27FC236}">
                <a16:creationId xmlns:a16="http://schemas.microsoft.com/office/drawing/2014/main" id="{46F3E2D7-C8B9-E60C-3DDD-9AC089B1A710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619125" y="1441450"/>
            <a:ext cx="10799763" cy="4895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Calibri" panose="020F0502020204030204" pitchFamily="34" charset="0"/>
              <a:buAutoNum type="arabicPeriod"/>
            </a:pPr>
            <a:r>
              <a:rPr lang="zh-CN" altLang="en-US"/>
              <a:t>用表单获取数据</a:t>
            </a:r>
            <a:endParaRPr lang="en-US" altLang="zh-CN"/>
          </a:p>
          <a:p>
            <a:pPr lvl="1">
              <a:spcBef>
                <a:spcPct val="0"/>
              </a:spcBef>
              <a:buFont typeface="Calibri" panose="020F0502020204030204" pitchFamily="34" charset="0"/>
              <a:buAutoNum type="alphaLcParenR"/>
            </a:pPr>
            <a:r>
              <a:rPr lang="zh-CN" altLang="en-US"/>
              <a:t>数据验证</a:t>
            </a:r>
            <a:endParaRPr lang="en-US" altLang="zh-CN"/>
          </a:p>
          <a:p>
            <a:pPr lvl="1">
              <a:spcBef>
                <a:spcPct val="0"/>
              </a:spcBef>
              <a:buFont typeface="Calibri" panose="020F0502020204030204" pitchFamily="34" charset="0"/>
              <a:buAutoNum type="alphaLcParenR"/>
            </a:pPr>
            <a:r>
              <a:rPr lang="zh-CN" altLang="en-US"/>
              <a:t>制作下拉菜单</a:t>
            </a:r>
            <a:endParaRPr lang="en-US" altLang="zh-CN"/>
          </a:p>
          <a:p>
            <a:pPr lvl="1">
              <a:spcBef>
                <a:spcPct val="0"/>
              </a:spcBef>
              <a:buFont typeface="Calibri" panose="020F0502020204030204" pitchFamily="34" charset="0"/>
              <a:buAutoNum type="alphaLcParenR"/>
            </a:pPr>
            <a:r>
              <a:rPr lang="zh-CN" altLang="en-US"/>
              <a:t>工作表保护</a:t>
            </a:r>
            <a:endParaRPr lang="en-US" altLang="zh-CN"/>
          </a:p>
          <a:p>
            <a:pPr lvl="1">
              <a:spcBef>
                <a:spcPct val="0"/>
              </a:spcBef>
              <a:buFont typeface="Calibri" panose="020F0502020204030204" pitchFamily="34" charset="0"/>
              <a:buAutoNum type="alphaLcParenR"/>
            </a:pPr>
            <a:r>
              <a:rPr lang="zh-CN" altLang="en-US"/>
              <a:t>隐藏界面元素</a:t>
            </a:r>
            <a:endParaRPr lang="en-US" altLang="zh-CN"/>
          </a:p>
          <a:p>
            <a:pPr>
              <a:buFont typeface="Calibri" panose="020F0502020204030204" pitchFamily="34" charset="0"/>
              <a:buAutoNum type="arabicPeriod"/>
            </a:pPr>
            <a:r>
              <a:rPr lang="zh-CN" altLang="en-US"/>
              <a:t>连接外部数据</a:t>
            </a:r>
            <a:endParaRPr lang="en-US" altLang="zh-CN"/>
          </a:p>
          <a:p>
            <a:pPr lvl="1">
              <a:spcBef>
                <a:spcPct val="0"/>
              </a:spcBef>
              <a:buFont typeface="Calibri" panose="020F0502020204030204" pitchFamily="34" charset="0"/>
              <a:buAutoNum type="alphaLcParenR"/>
            </a:pPr>
            <a:r>
              <a:rPr lang="zh-CN" altLang="en-US"/>
              <a:t>公式</a:t>
            </a:r>
            <a:endParaRPr lang="en-US" altLang="zh-CN"/>
          </a:p>
          <a:p>
            <a:pPr lvl="1">
              <a:spcBef>
                <a:spcPct val="0"/>
              </a:spcBef>
              <a:buFont typeface="Calibri" panose="020F0502020204030204" pitchFamily="34" charset="0"/>
              <a:buAutoNum type="alphaLcParenR"/>
            </a:pPr>
            <a:r>
              <a:rPr lang="en-US" altLang="zh-CN"/>
              <a:t>SQL</a:t>
            </a:r>
          </a:p>
          <a:p>
            <a:pPr lvl="1">
              <a:spcBef>
                <a:spcPct val="0"/>
              </a:spcBef>
              <a:buFont typeface="Calibri" panose="020F0502020204030204" pitchFamily="34" charset="0"/>
              <a:buAutoNum type="alphaLcParenR"/>
            </a:pPr>
            <a:r>
              <a:rPr lang="en-US" altLang="zh-CN"/>
              <a:t>Power Query</a:t>
            </a:r>
            <a:endParaRPr lang="zh-CN" altLang="en-US"/>
          </a:p>
        </p:txBody>
      </p:sp>
      <p:sp>
        <p:nvSpPr>
          <p:cNvPr id="19459" name="标题 2">
            <a:extLst>
              <a:ext uri="{FF2B5EF4-FFF2-40B4-BE49-F238E27FC236}">
                <a16:creationId xmlns:a16="http://schemas.microsoft.com/office/drawing/2014/main" id="{5F3EE1AC-2151-EABE-2937-D8AD6C510D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9125" y="365125"/>
            <a:ext cx="10799763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获取数据</a:t>
            </a:r>
          </a:p>
        </p:txBody>
      </p:sp>
      <p:pic>
        <p:nvPicPr>
          <p:cNvPr id="19460" name="图片 4">
            <a:extLst>
              <a:ext uri="{FF2B5EF4-FFF2-40B4-BE49-F238E27FC236}">
                <a16:creationId xmlns:a16="http://schemas.microsoft.com/office/drawing/2014/main" id="{A6843A8E-C13A-46F8-A83F-F4AA602D0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1514475"/>
            <a:ext cx="6946900" cy="403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内容占位符 1">
            <a:extLst>
              <a:ext uri="{FF2B5EF4-FFF2-40B4-BE49-F238E27FC236}">
                <a16:creationId xmlns:a16="http://schemas.microsoft.com/office/drawing/2014/main" id="{4846669B-C691-2667-18ED-544BB00E6C6A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619125" y="1441450"/>
            <a:ext cx="10799763" cy="4895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Calibri" panose="020F0502020204030204" pitchFamily="34" charset="0"/>
              <a:buAutoNum type="arabicPeriod"/>
            </a:pPr>
            <a:r>
              <a:rPr lang="zh-CN" altLang="en-US"/>
              <a:t>数据整理的重要意义</a:t>
            </a:r>
            <a:endParaRPr lang="en-US" altLang="zh-CN"/>
          </a:p>
          <a:p>
            <a:pPr>
              <a:buFont typeface="Calibri" panose="020F0502020204030204" pitchFamily="34" charset="0"/>
              <a:buAutoNum type="arabicPeriod"/>
            </a:pPr>
            <a:r>
              <a:rPr lang="zh-CN" altLang="en-US"/>
              <a:t>常用方法</a:t>
            </a:r>
            <a:endParaRPr lang="en-US" altLang="zh-CN"/>
          </a:p>
          <a:p>
            <a:pPr lvl="1">
              <a:spcBef>
                <a:spcPct val="0"/>
              </a:spcBef>
              <a:buFont typeface="Calibri" panose="020F0502020204030204" pitchFamily="34" charset="0"/>
              <a:buAutoNum type="alphaLcParenR"/>
            </a:pPr>
            <a:r>
              <a:rPr lang="en-US" altLang="zh-CN"/>
              <a:t>Excel</a:t>
            </a:r>
            <a:r>
              <a:rPr lang="zh-CN" altLang="en-US"/>
              <a:t>本身的功能</a:t>
            </a:r>
            <a:r>
              <a:rPr lang="en-US" altLang="zh-CN"/>
              <a:t>+</a:t>
            </a:r>
            <a:r>
              <a:rPr lang="zh-CN" altLang="en-US"/>
              <a:t>公式</a:t>
            </a:r>
            <a:endParaRPr lang="en-US" altLang="zh-CN"/>
          </a:p>
          <a:p>
            <a:pPr lvl="1">
              <a:spcBef>
                <a:spcPct val="0"/>
              </a:spcBef>
              <a:buFont typeface="Calibri" panose="020F0502020204030204" pitchFamily="34" charset="0"/>
              <a:buAutoNum type="alphaLcParenR"/>
            </a:pPr>
            <a:r>
              <a:rPr lang="zh-CN" altLang="en-US"/>
              <a:t>宏 </a:t>
            </a:r>
            <a:r>
              <a:rPr lang="en-US" altLang="zh-CN"/>
              <a:t>(VBA)</a:t>
            </a:r>
          </a:p>
          <a:p>
            <a:pPr lvl="1">
              <a:spcBef>
                <a:spcPct val="0"/>
              </a:spcBef>
              <a:buFont typeface="Calibri" panose="020F0502020204030204" pitchFamily="34" charset="0"/>
              <a:buAutoNum type="alphaLcParenR"/>
            </a:pPr>
            <a:r>
              <a:rPr lang="en-US" altLang="zh-CN"/>
              <a:t>Power Query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zh-CN" altLang="en-US"/>
              <a:t>此阶段的常见问题</a:t>
            </a:r>
          </a:p>
        </p:txBody>
      </p:sp>
      <p:sp>
        <p:nvSpPr>
          <p:cNvPr id="20483" name="标题 2">
            <a:extLst>
              <a:ext uri="{FF2B5EF4-FFF2-40B4-BE49-F238E27FC236}">
                <a16:creationId xmlns:a16="http://schemas.microsoft.com/office/drawing/2014/main" id="{35B2A5E5-1F64-70AE-E77E-C176BD0007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9125" y="365125"/>
            <a:ext cx="10799763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数据整理</a:t>
            </a:r>
          </a:p>
        </p:txBody>
      </p:sp>
      <p:sp>
        <p:nvSpPr>
          <p:cNvPr id="20484" name="对象 12">
            <a:extLst>
              <a:ext uri="{FF2B5EF4-FFF2-40B4-BE49-F238E27FC236}">
                <a16:creationId xmlns:a16="http://schemas.microsoft.com/office/drawing/2014/main" id="{58AEBCB1-F6D6-AD7F-D09D-262E7D33B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4913" y="623888"/>
            <a:ext cx="460375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0485" name="图片 19">
            <a:extLst>
              <a:ext uri="{FF2B5EF4-FFF2-40B4-BE49-F238E27FC236}">
                <a16:creationId xmlns:a16="http://schemas.microsoft.com/office/drawing/2014/main" id="{241FCAD6-A4D2-F11B-D7CE-C44E947F8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520700"/>
            <a:ext cx="496887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内容占位符 1">
            <a:extLst>
              <a:ext uri="{FF2B5EF4-FFF2-40B4-BE49-F238E27FC236}">
                <a16:creationId xmlns:a16="http://schemas.microsoft.com/office/drawing/2014/main" id="{F737BE4A-4B98-D1AC-1CC3-0B859E7580F9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619125" y="1441450"/>
            <a:ext cx="10799763" cy="4895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Calibri" panose="020F0502020204030204" pitchFamily="34" charset="0"/>
              <a:buAutoNum type="arabicPeriod"/>
            </a:pPr>
            <a:r>
              <a:rPr lang="zh-CN" altLang="en-US"/>
              <a:t>四大类方法</a:t>
            </a:r>
            <a:endParaRPr lang="en-US" altLang="zh-CN"/>
          </a:p>
          <a:p>
            <a:pPr lvl="1">
              <a:spcBef>
                <a:spcPct val="0"/>
              </a:spcBef>
              <a:buFont typeface="Calibri" panose="020F0502020204030204" pitchFamily="34" charset="0"/>
              <a:buAutoNum type="alphaLcParenR"/>
            </a:pPr>
            <a:r>
              <a:rPr lang="zh-CN" altLang="en-US"/>
              <a:t>公式</a:t>
            </a:r>
            <a:endParaRPr lang="en-US" altLang="zh-CN"/>
          </a:p>
          <a:p>
            <a:pPr lvl="1">
              <a:spcBef>
                <a:spcPct val="0"/>
              </a:spcBef>
              <a:buFont typeface="Calibri" panose="020F0502020204030204" pitchFamily="34" charset="0"/>
              <a:buAutoNum type="alphaLcParenR"/>
            </a:pPr>
            <a:r>
              <a:rPr lang="zh-CN" altLang="en-US"/>
              <a:t>透视表</a:t>
            </a:r>
            <a:endParaRPr lang="en-US" altLang="zh-CN"/>
          </a:p>
          <a:p>
            <a:pPr lvl="1">
              <a:spcBef>
                <a:spcPct val="0"/>
              </a:spcBef>
              <a:buFont typeface="Calibri" panose="020F0502020204030204" pitchFamily="34" charset="0"/>
              <a:buAutoNum type="alphaLcParenR"/>
            </a:pPr>
            <a:r>
              <a:rPr lang="en-US" altLang="zh-CN"/>
              <a:t>SQL</a:t>
            </a:r>
          </a:p>
          <a:p>
            <a:pPr lvl="1">
              <a:spcBef>
                <a:spcPct val="0"/>
              </a:spcBef>
              <a:buFont typeface="Calibri" panose="020F0502020204030204" pitchFamily="34" charset="0"/>
              <a:buAutoNum type="alphaLcParenR"/>
            </a:pPr>
            <a:r>
              <a:rPr lang="en-US" altLang="zh-CN"/>
              <a:t>Power Query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zh-CN" altLang="en-US"/>
              <a:t>报表</a:t>
            </a:r>
            <a:endParaRPr lang="en-US" altLang="zh-CN"/>
          </a:p>
          <a:p>
            <a:pPr lvl="1">
              <a:spcBef>
                <a:spcPct val="0"/>
              </a:spcBef>
              <a:buFont typeface="Calibri" panose="020F0502020204030204" pitchFamily="34" charset="0"/>
              <a:buAutoNum type="alphaLcParenR"/>
            </a:pPr>
            <a:r>
              <a:rPr lang="zh-CN" altLang="en-US"/>
              <a:t>组成元素：表格、图表、控件</a:t>
            </a:r>
            <a:endParaRPr lang="en-US" altLang="zh-CN"/>
          </a:p>
          <a:p>
            <a:pPr lvl="1">
              <a:spcBef>
                <a:spcPct val="0"/>
              </a:spcBef>
              <a:buFont typeface="Calibri" panose="020F0502020204030204" pitchFamily="34" charset="0"/>
              <a:buAutoNum type="alphaLcParenR"/>
            </a:pPr>
            <a:r>
              <a:rPr lang="zh-CN" altLang="en-US"/>
              <a:t>自动更新</a:t>
            </a:r>
          </a:p>
        </p:txBody>
      </p:sp>
      <p:sp>
        <p:nvSpPr>
          <p:cNvPr id="21507" name="标题 2">
            <a:extLst>
              <a:ext uri="{FF2B5EF4-FFF2-40B4-BE49-F238E27FC236}">
                <a16:creationId xmlns:a16="http://schemas.microsoft.com/office/drawing/2014/main" id="{E8BA3A26-F88B-1AD9-1E39-932E5FFB54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9125" y="365125"/>
            <a:ext cx="10799763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统计分析出报表</a:t>
            </a:r>
          </a:p>
        </p:txBody>
      </p:sp>
      <p:pic>
        <p:nvPicPr>
          <p:cNvPr id="5" name="图片 4" descr="图形用户界面&#10;&#10;中度可信度描述已自动生成">
            <a:extLst>
              <a:ext uri="{FF2B5EF4-FFF2-40B4-BE49-F238E27FC236}">
                <a16:creationId xmlns:a16="http://schemas.microsoft.com/office/drawing/2014/main" id="{30D5D994-132E-8028-F4F5-C09000D1C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00" t="9546" r="38068" b="13247"/>
          <a:stretch/>
        </p:blipFill>
        <p:spPr>
          <a:xfrm>
            <a:off x="5849384" y="725125"/>
            <a:ext cx="5780469" cy="485218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rnd">
            <a:solidFill>
              <a:schemeClr val="tx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A07AFFA2-FE91-FEBE-4258-F35DD44E7D54}"/>
              </a:ext>
            </a:extLst>
          </p:cNvPr>
          <p:cNvSpPr txBox="1"/>
          <p:nvPr/>
        </p:nvSpPr>
        <p:spPr>
          <a:xfrm>
            <a:off x="4933156" y="2143406"/>
            <a:ext cx="2325688" cy="1014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spc="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谢谢</a:t>
            </a:r>
            <a:r>
              <a:rPr lang="en-US" altLang="zh-CN" sz="6000" b="1" spc="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!</a:t>
            </a:r>
            <a:endParaRPr lang="zh-CN" altLang="en-US" sz="6000" b="1" spc="6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7C788F9-57E1-F123-CBF0-87A02316F466}"/>
              </a:ext>
            </a:extLst>
          </p:cNvPr>
          <p:cNvSpPr txBox="1"/>
          <p:nvPr/>
        </p:nvSpPr>
        <p:spPr>
          <a:xfrm>
            <a:off x="1061325" y="3903990"/>
            <a:ext cx="1006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完整课程和相关文件可在“</a:t>
            </a:r>
            <a:r>
              <a:rPr lang="en-US" altLang="zh-CN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51CTO</a:t>
            </a: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学堂”网搜索讲师姓名获得</a:t>
            </a:r>
          </a:p>
        </p:txBody>
      </p:sp>
    </p:spTree>
    <p:extLst>
      <p:ext uri="{BB962C8B-B14F-4D97-AF65-F5344CB8AC3E}">
        <p14:creationId xmlns:p14="http://schemas.microsoft.com/office/powerpoint/2010/main" val="3028805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754DEC4C-9760-21C2-A076-756D93EF869D}"/>
              </a:ext>
            </a:extLst>
          </p:cNvPr>
          <p:cNvCxnSpPr/>
          <p:nvPr/>
        </p:nvCxnSpPr>
        <p:spPr>
          <a:xfrm>
            <a:off x="2832100" y="2027238"/>
            <a:ext cx="6527800" cy="0"/>
          </a:xfrm>
          <a:prstGeom prst="line">
            <a:avLst/>
          </a:prstGeom>
          <a:ln w="127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D49070A3-BDC7-121E-4E0A-EAFD5F05DAEB}"/>
              </a:ext>
            </a:extLst>
          </p:cNvPr>
          <p:cNvCxnSpPr/>
          <p:nvPr/>
        </p:nvCxnSpPr>
        <p:spPr>
          <a:xfrm>
            <a:off x="2832100" y="3195638"/>
            <a:ext cx="6527800" cy="0"/>
          </a:xfrm>
          <a:prstGeom prst="line">
            <a:avLst/>
          </a:prstGeom>
          <a:ln w="127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文本框 3">
            <a:extLst>
              <a:ext uri="{FF2B5EF4-FFF2-40B4-BE49-F238E27FC236}">
                <a16:creationId xmlns:a16="http://schemas.microsoft.com/office/drawing/2014/main" id="{C2EAC735-ACD7-1FA3-0936-D80BAFF0B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190" y="2122488"/>
            <a:ext cx="64556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en-US" altLang="zh-CN" sz="5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Office</a:t>
            </a:r>
            <a:r>
              <a:rPr lang="zh-CN" altLang="en-US" sz="5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高效应用讲座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20079C9-A178-B779-693B-CDAF9FED4E8C}"/>
              </a:ext>
            </a:extLst>
          </p:cNvPr>
          <p:cNvSpPr txBox="1"/>
          <p:nvPr/>
        </p:nvSpPr>
        <p:spPr>
          <a:xfrm>
            <a:off x="4455164" y="3919815"/>
            <a:ext cx="328166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>
                    <a:alpha val="9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讲师：王子宁 微软</a:t>
            </a:r>
            <a:r>
              <a:rPr lang="en-US" altLang="zh-CN" sz="2400" b="1" dirty="0">
                <a:solidFill>
                  <a:schemeClr val="bg1">
                    <a:alpha val="9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MVP</a:t>
            </a:r>
            <a:endParaRPr lang="zh-CN" altLang="en-US" sz="2400" dirty="0">
              <a:solidFill>
                <a:schemeClr val="bg1">
                  <a:alpha val="9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F7C9F67-8AB0-5509-6B78-E1A0A69C764D}"/>
              </a:ext>
            </a:extLst>
          </p:cNvPr>
          <p:cNvSpPr txBox="1"/>
          <p:nvPr/>
        </p:nvSpPr>
        <p:spPr>
          <a:xfrm>
            <a:off x="3892550" y="1528763"/>
            <a:ext cx="7132638" cy="36356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微软认证金牌讲师，微软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MVP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51CTO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讲师</a:t>
            </a:r>
            <a:endParaRPr lang="en-US" alt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曾多年担任微软公司内部培训主讲，近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年培训、咨询、开发经验。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培训范围：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Office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VBA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开发、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SQL Server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SharePoint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WindowsServer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、项目管理等。 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曾为包括微软公司在内的几百家国企、外企、私企（如：中海油、国统局、中铁、首都机场、联想、先正达、山特维克、奥美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）做过培训与咨询，且广受好评！培训的最大特点是实用性强！此外还曾在微软的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TechED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等大型活动上做过主题演讲，并为很多企业做过各种解决方案开发，如：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Excel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定制化系统、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SharePoint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定制开发等。</a:t>
            </a:r>
            <a:endParaRPr kumimoji="1"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171" name="文本框 6">
            <a:extLst>
              <a:ext uri="{FF2B5EF4-FFF2-40B4-BE49-F238E27FC236}">
                <a16:creationId xmlns:a16="http://schemas.microsoft.com/office/drawing/2014/main" id="{5E2B3440-2529-97A8-D337-D9374D36D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365625"/>
            <a:ext cx="1112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kumimoji="1"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</a:rPr>
              <a:t>王子宁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53A6890-38D6-379F-140D-CA16B4172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1313" y="2045050"/>
            <a:ext cx="2166620" cy="2120398"/>
          </a:xfrm>
          <a:custGeom>
            <a:avLst/>
            <a:gdLst>
              <a:gd name="connsiteX0" fmla="*/ 1092926 w 2185852"/>
              <a:gd name="connsiteY0" fmla="*/ 0 h 2185852"/>
              <a:gd name="connsiteX1" fmla="*/ 2185852 w 2185852"/>
              <a:gd name="connsiteY1" fmla="*/ 1092926 h 2185852"/>
              <a:gd name="connsiteX2" fmla="*/ 1092926 w 2185852"/>
              <a:gd name="connsiteY2" fmla="*/ 2185852 h 2185852"/>
              <a:gd name="connsiteX3" fmla="*/ 0 w 2185852"/>
              <a:gd name="connsiteY3" fmla="*/ 1092926 h 2185852"/>
              <a:gd name="connsiteX4" fmla="*/ 1092926 w 2185852"/>
              <a:gd name="connsiteY4" fmla="*/ 0 h 218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5852" h="2185852">
                <a:moveTo>
                  <a:pt x="1092926" y="0"/>
                </a:moveTo>
                <a:cubicBezTo>
                  <a:pt x="1696532" y="0"/>
                  <a:pt x="2185852" y="489320"/>
                  <a:pt x="2185852" y="1092926"/>
                </a:cubicBezTo>
                <a:cubicBezTo>
                  <a:pt x="2185852" y="1696532"/>
                  <a:pt x="1696532" y="2185852"/>
                  <a:pt x="1092926" y="2185852"/>
                </a:cubicBezTo>
                <a:cubicBezTo>
                  <a:pt x="489320" y="2185852"/>
                  <a:pt x="0" y="1696532"/>
                  <a:pt x="0" y="1092926"/>
                </a:cubicBezTo>
                <a:cubicBezTo>
                  <a:pt x="0" y="489320"/>
                  <a:pt x="489320" y="0"/>
                  <a:pt x="1092926" y="0"/>
                </a:cubicBezTo>
                <a:close/>
              </a:path>
            </a:pathLst>
          </a:cu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A07AFFA2-FE91-FEBE-4258-F35DD44E7D54}"/>
              </a:ext>
            </a:extLst>
          </p:cNvPr>
          <p:cNvSpPr txBox="1"/>
          <p:nvPr/>
        </p:nvSpPr>
        <p:spPr>
          <a:xfrm>
            <a:off x="3306615" y="2592388"/>
            <a:ext cx="5649945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spc="600" dirty="0">
                <a:solidFill>
                  <a:schemeClr val="bg1"/>
                </a:solidFill>
                <a:ea typeface="楷体" panose="02010609060101010101" charset="-122"/>
                <a:cs typeface="楷体" panose="02010609060101010101" charset="-122"/>
              </a:rPr>
              <a:t>Word</a:t>
            </a:r>
            <a:r>
              <a:rPr lang="zh-CN" altLang="en-US" sz="6000" b="1" spc="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高效应用</a:t>
            </a:r>
          </a:p>
        </p:txBody>
      </p:sp>
    </p:spTree>
    <p:extLst>
      <p:ext uri="{BB962C8B-B14F-4D97-AF65-F5344CB8AC3E}">
        <p14:creationId xmlns:p14="http://schemas.microsoft.com/office/powerpoint/2010/main" val="1457503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B3DD922B-8199-2FD4-C0B9-B2204C4C9377}"/>
              </a:ext>
            </a:extLst>
          </p:cNvPr>
          <p:cNvSpPr/>
          <p:nvPr/>
        </p:nvSpPr>
        <p:spPr>
          <a:xfrm>
            <a:off x="3175" y="104775"/>
            <a:ext cx="76200" cy="646113"/>
          </a:xfrm>
          <a:prstGeom prst="rect">
            <a:avLst/>
          </a:prstGeom>
          <a:gradFill>
            <a:gsLst>
              <a:gs pos="0">
                <a:srgbClr val="1F2366"/>
              </a:gs>
              <a:gs pos="100000">
                <a:schemeClr val="accent1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9219" name="内容占位符 2">
            <a:extLst>
              <a:ext uri="{FF2B5EF4-FFF2-40B4-BE49-F238E27FC236}">
                <a16:creationId xmlns:a16="http://schemas.microsoft.com/office/drawing/2014/main" id="{2B624AE2-DC93-4255-E3F6-9F3E52642595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619125" y="1441450"/>
            <a:ext cx="10799763" cy="4895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+mj-lt"/>
              <a:buNone/>
            </a:pPr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步：准备</a:t>
            </a:r>
            <a:r>
              <a:rPr lang="en-US" altLang="zh-CN" dirty="0"/>
              <a:t>1</a:t>
            </a:r>
            <a:r>
              <a:rPr lang="zh-CN" altLang="en-US" dirty="0"/>
              <a:t>个</a:t>
            </a:r>
            <a:r>
              <a:rPr lang="en-US" altLang="zh-CN" dirty="0"/>
              <a:t>Word</a:t>
            </a:r>
            <a:r>
              <a:rPr lang="zh-CN" altLang="en-US" dirty="0"/>
              <a:t>模板</a:t>
            </a:r>
            <a:r>
              <a:rPr lang="en-US" altLang="zh-CN" dirty="0"/>
              <a:t> + 1</a:t>
            </a:r>
            <a:r>
              <a:rPr lang="zh-CN" altLang="en-US" dirty="0"/>
              <a:t>个</a:t>
            </a:r>
            <a:r>
              <a:rPr lang="en-US" altLang="zh-CN" dirty="0"/>
              <a:t>Excel</a:t>
            </a:r>
            <a:r>
              <a:rPr lang="zh-CN" altLang="en-US" dirty="0"/>
              <a:t>表格</a:t>
            </a:r>
            <a:endParaRPr lang="en-US" altLang="zh-CN" dirty="0"/>
          </a:p>
          <a:p>
            <a:pPr marL="0" indent="0">
              <a:buFont typeface="+mj-lt"/>
              <a:buNone/>
            </a:pPr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步：连接这两个文档</a:t>
            </a:r>
            <a:endParaRPr lang="en-US" altLang="zh-CN" dirty="0"/>
          </a:p>
          <a:p>
            <a:pPr marL="0" indent="0">
              <a:buFont typeface="+mj-lt"/>
              <a:buNone/>
            </a:pPr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步：在要动态填充内容的地方插入合并域 </a:t>
            </a:r>
            <a:r>
              <a:rPr lang="en-US" altLang="zh-CN" dirty="0"/>
              <a:t>(</a:t>
            </a:r>
            <a:r>
              <a:rPr lang="zh-CN" altLang="en-US" dirty="0"/>
              <a:t>即</a:t>
            </a:r>
            <a:r>
              <a:rPr lang="en-US" altLang="zh-CN" dirty="0"/>
              <a:t>Excel</a:t>
            </a:r>
            <a:r>
              <a:rPr lang="zh-CN" altLang="en-US" dirty="0"/>
              <a:t>字段</a:t>
            </a:r>
            <a:r>
              <a:rPr lang="en-US" altLang="zh-CN" dirty="0"/>
              <a:t>)</a:t>
            </a:r>
          </a:p>
          <a:p>
            <a:pPr marL="0" indent="0">
              <a:buFont typeface="+mj-lt"/>
              <a:buNone/>
            </a:pPr>
            <a:r>
              <a:rPr lang="zh-CN" altLang="en-US" dirty="0"/>
              <a:t>第</a:t>
            </a:r>
            <a:r>
              <a:rPr lang="en-US" altLang="zh-CN" dirty="0"/>
              <a:t>4</a:t>
            </a:r>
            <a:r>
              <a:rPr lang="zh-CN" altLang="en-US" dirty="0"/>
              <a:t>步：完成合并 </a:t>
            </a:r>
            <a:r>
              <a:rPr lang="en-US" altLang="zh-CN" dirty="0"/>
              <a:t>(</a:t>
            </a:r>
            <a:r>
              <a:rPr lang="zh-CN" altLang="en-US" dirty="0"/>
              <a:t>即批量生成文档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9220" name="标题 1">
            <a:extLst>
              <a:ext uri="{FF2B5EF4-FFF2-40B4-BE49-F238E27FC236}">
                <a16:creationId xmlns:a16="http://schemas.microsoft.com/office/drawing/2014/main" id="{411932DB-AA87-3767-35AF-16EC65EB1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9125" y="365125"/>
            <a:ext cx="10799763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批量制作各类文档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内容占位符 1">
            <a:extLst>
              <a:ext uri="{FF2B5EF4-FFF2-40B4-BE49-F238E27FC236}">
                <a16:creationId xmlns:a16="http://schemas.microsoft.com/office/drawing/2014/main" id="{F003EF1C-7DEA-6515-7299-6F35AAF76B20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619125" y="1441450"/>
            <a:ext cx="10799763" cy="4895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Calibri" panose="020F0502020204030204" pitchFamily="34" charset="0"/>
              <a:buAutoNum type="arabicPeriod"/>
            </a:pPr>
            <a:r>
              <a:rPr lang="zh-CN" altLang="en-US" dirty="0"/>
              <a:t>长文档都包括哪些？</a:t>
            </a:r>
            <a:endParaRPr lang="en-US" altLang="zh-CN" dirty="0"/>
          </a:p>
          <a:p>
            <a:pPr>
              <a:buFont typeface="Calibri" panose="020F0502020204030204" pitchFamily="34" charset="0"/>
              <a:buAutoNum type="arabicPeriod"/>
            </a:pPr>
            <a:r>
              <a:rPr lang="zh-CN" altLang="en-US" dirty="0"/>
              <a:t>长文档编辑排版时的常见问题有哪些？</a:t>
            </a:r>
            <a:endParaRPr lang="en-US" altLang="zh-CN" dirty="0"/>
          </a:p>
          <a:p>
            <a:pPr>
              <a:buFont typeface="Calibri" panose="020F0502020204030204" pitchFamily="34" charset="0"/>
              <a:buAutoNum type="arabicPeriod"/>
            </a:pPr>
            <a:r>
              <a:rPr lang="zh-CN" altLang="en-US" dirty="0"/>
              <a:t>专业排版最核心的要点是什么？</a:t>
            </a:r>
          </a:p>
        </p:txBody>
      </p:sp>
      <p:sp>
        <p:nvSpPr>
          <p:cNvPr id="10243" name="标题 2">
            <a:extLst>
              <a:ext uri="{FF2B5EF4-FFF2-40B4-BE49-F238E27FC236}">
                <a16:creationId xmlns:a16="http://schemas.microsoft.com/office/drawing/2014/main" id="{787C32B3-E71A-4479-F172-5AED4F4CA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9125" y="365125"/>
            <a:ext cx="10799763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关于</a:t>
            </a:r>
            <a:r>
              <a:rPr lang="en-US" altLang="zh-CN" dirty="0"/>
              <a:t>“</a:t>
            </a:r>
            <a:r>
              <a:rPr lang="zh-CN" altLang="en-US" dirty="0"/>
              <a:t>长文档</a:t>
            </a:r>
            <a:r>
              <a:rPr lang="en-US" altLang="zh-CN" dirty="0"/>
              <a:t>”</a:t>
            </a:r>
            <a:r>
              <a:rPr lang="zh-CN" altLang="en-US" dirty="0"/>
              <a:t>的常见问题、专业化建议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内容占位符 1">
            <a:extLst>
              <a:ext uri="{FF2B5EF4-FFF2-40B4-BE49-F238E27FC236}">
                <a16:creationId xmlns:a16="http://schemas.microsoft.com/office/drawing/2014/main" id="{C642D4CF-E043-C6E3-7C91-2E0E534AFC40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619125" y="1441450"/>
            <a:ext cx="10799763" cy="4895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Calibri" panose="020F0502020204030204" pitchFamily="34" charset="0"/>
              <a:buAutoNum type="arabicPeriod"/>
            </a:pPr>
            <a:r>
              <a:rPr lang="zh-CN" altLang="en-US" dirty="0"/>
              <a:t>基于样式编辑排版有哪些好处？</a:t>
            </a:r>
            <a:endParaRPr lang="en-US" altLang="zh-CN" dirty="0"/>
          </a:p>
          <a:p>
            <a:pPr>
              <a:buFont typeface="Calibri" panose="020F0502020204030204" pitchFamily="34" charset="0"/>
              <a:buAutoNum type="arabicPeriod"/>
            </a:pPr>
            <a:r>
              <a:rPr lang="zh-CN" altLang="en-US" dirty="0"/>
              <a:t>样式的创建和使用</a:t>
            </a:r>
            <a:endParaRPr lang="en-US" altLang="zh-CN" dirty="0"/>
          </a:p>
          <a:p>
            <a:pPr>
              <a:buFont typeface="Calibri" panose="020F0502020204030204" pitchFamily="34" charset="0"/>
              <a:buAutoNum type="arabicPeriod"/>
            </a:pPr>
            <a:r>
              <a:rPr lang="zh-CN" altLang="en-US" dirty="0"/>
              <a:t>基于样式快速修改文档</a:t>
            </a:r>
            <a:endParaRPr lang="en-US" altLang="zh-CN" dirty="0"/>
          </a:p>
          <a:p>
            <a:pPr>
              <a:buFont typeface="Calibri" panose="020F0502020204030204" pitchFamily="34" charset="0"/>
              <a:buAutoNum type="arabicPeriod"/>
            </a:pPr>
            <a:r>
              <a:rPr lang="zh-CN" altLang="en-US" dirty="0"/>
              <a:t>样式与模板</a:t>
            </a:r>
            <a:endParaRPr lang="en-US" altLang="zh-CN" dirty="0"/>
          </a:p>
          <a:p>
            <a:pPr>
              <a:buFont typeface="Calibri" panose="020F0502020204030204" pitchFamily="34" charset="0"/>
              <a:buAutoNum type="arabicPeriod"/>
            </a:pPr>
            <a:r>
              <a:rPr lang="zh-CN" altLang="en-US" dirty="0"/>
              <a:t>与样式有关的常见问题</a:t>
            </a:r>
          </a:p>
        </p:txBody>
      </p:sp>
      <p:sp>
        <p:nvSpPr>
          <p:cNvPr id="11267" name="标题 2">
            <a:extLst>
              <a:ext uri="{FF2B5EF4-FFF2-40B4-BE49-F238E27FC236}">
                <a16:creationId xmlns:a16="http://schemas.microsoft.com/office/drawing/2014/main" id="{135AA484-3438-F68D-0B0F-BCFC6BB276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9125" y="365125"/>
            <a:ext cx="10799763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Word</a:t>
            </a:r>
            <a:r>
              <a:rPr lang="zh-CN" altLang="en-US"/>
              <a:t>最重要的功能</a:t>
            </a:r>
            <a:r>
              <a:rPr lang="en-US" altLang="zh-CN"/>
              <a:t>——</a:t>
            </a:r>
            <a:r>
              <a:rPr lang="zh-CN" altLang="en-US"/>
              <a:t>样式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6DB0238-CA96-E376-98FB-5570DDB828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480" t="29495" r="519" b="5324"/>
          <a:stretch/>
        </p:blipFill>
        <p:spPr>
          <a:xfrm>
            <a:off x="8839199" y="1441450"/>
            <a:ext cx="2515987" cy="44701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内容占位符 1">
            <a:extLst>
              <a:ext uri="{FF2B5EF4-FFF2-40B4-BE49-F238E27FC236}">
                <a16:creationId xmlns:a16="http://schemas.microsoft.com/office/drawing/2014/main" id="{52D68C33-2B4B-2212-1395-8C25C74688D9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619125" y="1441450"/>
            <a:ext cx="10799763" cy="4895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Calibri" panose="020F0502020204030204" pitchFamily="34" charset="0"/>
              <a:buAutoNum type="arabicPeriod"/>
            </a:pPr>
            <a:r>
              <a:rPr lang="zh-CN" altLang="en-US"/>
              <a:t>文档结构与样式的关系</a:t>
            </a:r>
            <a:endParaRPr lang="en-US" altLang="zh-CN"/>
          </a:p>
          <a:p>
            <a:pPr>
              <a:buFont typeface="Calibri" panose="020F0502020204030204" pitchFamily="34" charset="0"/>
              <a:buAutoNum type="arabicPeriod"/>
            </a:pPr>
            <a:r>
              <a:rPr lang="zh-CN" altLang="en-US"/>
              <a:t>使用导航窗格查看和调整文档结构</a:t>
            </a:r>
            <a:endParaRPr lang="en-US" altLang="zh-CN"/>
          </a:p>
          <a:p>
            <a:pPr>
              <a:buFont typeface="Calibri" panose="020F0502020204030204" pitchFamily="34" charset="0"/>
              <a:buAutoNum type="arabicPeriod"/>
            </a:pPr>
            <a:r>
              <a:rPr lang="zh-CN" altLang="en-US"/>
              <a:t>目录的生成和调整</a:t>
            </a:r>
            <a:endParaRPr lang="en-US" altLang="zh-CN"/>
          </a:p>
          <a:p>
            <a:pPr>
              <a:buFont typeface="Calibri" panose="020F0502020204030204" pitchFamily="34" charset="0"/>
              <a:buAutoNum type="arabicPeriod"/>
            </a:pPr>
            <a:r>
              <a:rPr lang="zh-CN" altLang="en-US"/>
              <a:t>分页与分节</a:t>
            </a:r>
            <a:endParaRPr lang="en-US" altLang="zh-CN"/>
          </a:p>
        </p:txBody>
      </p:sp>
      <p:sp>
        <p:nvSpPr>
          <p:cNvPr id="12291" name="标题 2">
            <a:extLst>
              <a:ext uri="{FF2B5EF4-FFF2-40B4-BE49-F238E27FC236}">
                <a16:creationId xmlns:a16="http://schemas.microsoft.com/office/drawing/2014/main" id="{EAED78CB-3766-0A61-BEEF-782C1592A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9125" y="365125"/>
            <a:ext cx="10799763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文档结构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472F981-802E-3C95-6D6E-C2A37B1FB6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" t="9051" r="78938" b="25010"/>
          <a:stretch/>
        </p:blipFill>
        <p:spPr>
          <a:xfrm>
            <a:off x="8817032" y="1167938"/>
            <a:ext cx="2266604" cy="45221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内容占位符 1">
            <a:extLst>
              <a:ext uri="{FF2B5EF4-FFF2-40B4-BE49-F238E27FC236}">
                <a16:creationId xmlns:a16="http://schemas.microsoft.com/office/drawing/2014/main" id="{733ABA41-45D3-DB70-B438-2848540706FC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619125" y="1441450"/>
            <a:ext cx="10799763" cy="4895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Calibri" panose="020F0502020204030204" pitchFamily="34" charset="0"/>
              <a:buAutoNum type="arabicPeriod"/>
            </a:pPr>
            <a:r>
              <a:rPr lang="zh-CN" altLang="en-US" dirty="0"/>
              <a:t>自动编号与样式</a:t>
            </a:r>
            <a:endParaRPr lang="en-US" altLang="zh-CN" dirty="0"/>
          </a:p>
          <a:p>
            <a:pPr>
              <a:buFont typeface="Calibri" panose="020F0502020204030204" pitchFamily="34" charset="0"/>
              <a:buAutoNum type="arabicPeriod"/>
            </a:pPr>
            <a:r>
              <a:rPr lang="zh-CN" altLang="en-US" dirty="0"/>
              <a:t>标题前的编号</a:t>
            </a:r>
            <a:endParaRPr lang="en-US" altLang="zh-CN" dirty="0"/>
          </a:p>
          <a:p>
            <a:pPr>
              <a:buFont typeface="Calibri" panose="020F0502020204030204" pitchFamily="34" charset="0"/>
              <a:buAutoNum type="arabicPeriod"/>
            </a:pPr>
            <a:r>
              <a:rPr lang="zh-CN" altLang="en-US" dirty="0"/>
              <a:t>图与表旁的编号</a:t>
            </a:r>
            <a:endParaRPr lang="en-US" altLang="zh-CN" dirty="0"/>
          </a:p>
          <a:p>
            <a:pPr>
              <a:buFont typeface="Calibri" panose="020F0502020204030204" pitchFamily="34" charset="0"/>
              <a:buAutoNum type="arabicPeriod"/>
            </a:pPr>
            <a:r>
              <a:rPr lang="zh-CN" altLang="en-US" dirty="0"/>
              <a:t>页码与常见问题</a:t>
            </a:r>
            <a:endParaRPr lang="en-US" altLang="zh-CN" dirty="0"/>
          </a:p>
          <a:p>
            <a:pPr>
              <a:buFont typeface="Calibri" panose="020F0502020204030204" pitchFamily="34" charset="0"/>
              <a:buAutoNum type="arabicPeriod"/>
            </a:pPr>
            <a:r>
              <a:rPr lang="zh-CN" altLang="en-US" dirty="0"/>
              <a:t>更新编号</a:t>
            </a:r>
          </a:p>
        </p:txBody>
      </p:sp>
      <p:sp>
        <p:nvSpPr>
          <p:cNvPr id="13315" name="标题 2">
            <a:extLst>
              <a:ext uri="{FF2B5EF4-FFF2-40B4-BE49-F238E27FC236}">
                <a16:creationId xmlns:a16="http://schemas.microsoft.com/office/drawing/2014/main" id="{FED45CC0-3676-D1D1-171B-F3472BD63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9125" y="365125"/>
            <a:ext cx="10799763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各种自动编号的使用和更新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1C8B1A7-21DC-02AA-24B6-1606FF3FB8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606"/>
          <a:stretch/>
        </p:blipFill>
        <p:spPr>
          <a:xfrm>
            <a:off x="4787028" y="1518459"/>
            <a:ext cx="6851888" cy="4073236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6B76F91A-9A4E-B5BC-CBC9-EEC33ECD1E17}"/>
              </a:ext>
            </a:extLst>
          </p:cNvPr>
          <p:cNvSpPr/>
          <p:nvPr/>
        </p:nvSpPr>
        <p:spPr>
          <a:xfrm>
            <a:off x="9592887" y="2865120"/>
            <a:ext cx="1529542" cy="421178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768C771A-CA94-9644-DA48-FB096E82EE87}"/>
              </a:ext>
            </a:extLst>
          </p:cNvPr>
          <p:cNvSpPr/>
          <p:nvPr/>
        </p:nvSpPr>
        <p:spPr>
          <a:xfrm>
            <a:off x="4838007" y="2119515"/>
            <a:ext cx="681644" cy="374303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7C57F95-4662-CBB5-03F7-7630CD46A45C}"/>
              </a:ext>
            </a:extLst>
          </p:cNvPr>
          <p:cNvSpPr/>
          <p:nvPr/>
        </p:nvSpPr>
        <p:spPr>
          <a:xfrm>
            <a:off x="4787028" y="5092931"/>
            <a:ext cx="1198136" cy="49876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黑体">
      <a:majorFont>
        <a:latin typeface="Calibri"/>
        <a:ea typeface="黑体"/>
        <a:cs typeface=""/>
      </a:majorFont>
      <a:minorFont>
        <a:latin typeface="Calibri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2085</TotalTime>
  <Words>589</Words>
  <Application>Microsoft Office PowerPoint</Application>
  <PresentationFormat>宽屏</PresentationFormat>
  <Paragraphs>99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DengXian</vt:lpstr>
      <vt:lpstr>楷体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批量制作各类文档</vt:lpstr>
      <vt:lpstr>关于“长文档”的常见问题、专业化建议</vt:lpstr>
      <vt:lpstr>Word最重要的功能——样式</vt:lpstr>
      <vt:lpstr>文档结构</vt:lpstr>
      <vt:lpstr>各种自动编号的使用和更新</vt:lpstr>
      <vt:lpstr>PowerPoint 演示文稿</vt:lpstr>
      <vt:lpstr>Excel的几大类功能</vt:lpstr>
      <vt:lpstr>Excel中最重要的功能——“表”</vt:lpstr>
      <vt:lpstr>快速统计出报表的工具——数据透视表</vt:lpstr>
      <vt:lpstr>完整的Excel工作流程</vt:lpstr>
      <vt:lpstr>获取数据</vt:lpstr>
      <vt:lpstr>数据整理</vt:lpstr>
      <vt:lpstr>统计分析出报表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789</dc:creator>
  <cp:lastModifiedBy>子宁 王</cp:lastModifiedBy>
  <cp:revision>97</cp:revision>
  <dcterms:created xsi:type="dcterms:W3CDTF">2020-11-28T03:09:00Z</dcterms:created>
  <dcterms:modified xsi:type="dcterms:W3CDTF">2023-11-15T08:40:27Z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966E1FFE61E148B89C5CCA4371DF806C</vt:lpwstr>
  </property>
</Properties>
</file>